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3024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16636" y="5349113"/>
            <a:ext cx="8627364" cy="186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56031" y="1115567"/>
            <a:ext cx="2610612" cy="5440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395727" y="1115567"/>
            <a:ext cx="4293108" cy="5440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74904" y="1472183"/>
            <a:ext cx="3625596" cy="30632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694176" y="1472183"/>
            <a:ext cx="2318004" cy="30632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5705855" y="1472183"/>
            <a:ext cx="470915" cy="30632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5888735" y="1472183"/>
            <a:ext cx="1156715" cy="30632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6702552" y="1472183"/>
            <a:ext cx="406907" cy="30632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766559" y="1472183"/>
            <a:ext cx="1293876" cy="30632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E3A2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16636" y="1051305"/>
            <a:ext cx="8627364" cy="186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16636" y="1051305"/>
            <a:ext cx="8627364" cy="186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16636" y="1060450"/>
            <a:ext cx="8627364" cy="18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E3A2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1700" y="1753839"/>
            <a:ext cx="3361690" cy="3436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34940" y="1720113"/>
            <a:ext cx="3867150" cy="4121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E3A2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1700" y="723772"/>
            <a:ext cx="8040598" cy="633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4E3A2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5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1.jp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7" Type="http://schemas.openxmlformats.org/officeDocument/2006/relationships/image" Target="../media/image62.jp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1.jp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6.jpg"/><Relationship Id="rId4" Type="http://schemas.openxmlformats.org/officeDocument/2006/relationships/image" Target="../media/image6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jp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69.png"/><Relationship Id="rId7" Type="http://schemas.openxmlformats.org/officeDocument/2006/relationships/image" Target="../media/image77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6.png"/><Relationship Id="rId5" Type="http://schemas.openxmlformats.org/officeDocument/2006/relationships/image" Target="../media/image71.png"/><Relationship Id="rId4" Type="http://schemas.openxmlformats.org/officeDocument/2006/relationships/image" Target="../media/image7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7" Type="http://schemas.openxmlformats.org/officeDocument/2006/relationships/image" Target="../media/image83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2.png"/><Relationship Id="rId5" Type="http://schemas.openxmlformats.org/officeDocument/2006/relationships/image" Target="../media/image81.png"/><Relationship Id="rId4" Type="http://schemas.openxmlformats.org/officeDocument/2006/relationships/image" Target="../media/image8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9.jpg"/><Relationship Id="rId5" Type="http://schemas.openxmlformats.org/officeDocument/2006/relationships/image" Target="../media/image88.png"/><Relationship Id="rId4" Type="http://schemas.openxmlformats.org/officeDocument/2006/relationships/image" Target="../media/image8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4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9724" y="680465"/>
            <a:ext cx="7375525" cy="890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0" i="1" spc="-10" dirty="0">
                <a:latin typeface="Calibri"/>
                <a:cs typeface="Calibri"/>
              </a:rPr>
              <a:t>OHEN:TON</a:t>
            </a:r>
            <a:r>
              <a:rPr sz="3600" b="0" i="1" spc="-5" dirty="0">
                <a:latin typeface="Calibri"/>
                <a:cs typeface="Calibri"/>
              </a:rPr>
              <a:t> KARIHWATEHKWEN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5" dirty="0"/>
              <a:t>TETEWATEHNONHWERA:TONS</a:t>
            </a:r>
            <a:r>
              <a:rPr spc="-360" dirty="0"/>
              <a:t> </a:t>
            </a:r>
            <a:r>
              <a:rPr spc="5" dirty="0"/>
              <a:t>HAUDENOSAUNEE – </a:t>
            </a:r>
            <a:r>
              <a:rPr dirty="0"/>
              <a:t>KANIEN’KEHA:KA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724" y="6481229"/>
            <a:ext cx="4730750" cy="175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15" dirty="0">
                <a:latin typeface="Franklin Gothic Book"/>
                <a:cs typeface="Franklin Gothic Book"/>
              </a:rPr>
              <a:t>Property of Otsi’tsaken:ra </a:t>
            </a:r>
            <a:r>
              <a:rPr sz="1050" spc="5" dirty="0">
                <a:latin typeface="Franklin Gothic Book"/>
                <a:cs typeface="Franklin Gothic Book"/>
              </a:rPr>
              <a:t>(Charles </a:t>
            </a:r>
            <a:r>
              <a:rPr sz="1050" spc="15" dirty="0">
                <a:latin typeface="Franklin Gothic Book"/>
                <a:cs typeface="Franklin Gothic Book"/>
              </a:rPr>
              <a:t>Patton) </a:t>
            </a:r>
            <a:r>
              <a:rPr sz="1050" spc="10" dirty="0">
                <a:latin typeface="Franklin Gothic Book"/>
                <a:cs typeface="Franklin Gothic Book"/>
              </a:rPr>
              <a:t>and </a:t>
            </a:r>
            <a:r>
              <a:rPr sz="1050" spc="5" dirty="0">
                <a:latin typeface="Franklin Gothic Book"/>
                <a:cs typeface="Franklin Gothic Book"/>
              </a:rPr>
              <a:t>Niioie:ren </a:t>
            </a:r>
            <a:r>
              <a:rPr sz="1050" spc="-5" dirty="0">
                <a:latin typeface="Franklin Gothic Book"/>
                <a:cs typeface="Franklin Gothic Book"/>
              </a:rPr>
              <a:t>(Eileen  </a:t>
            </a:r>
            <a:r>
              <a:rPr sz="1050" spc="15" dirty="0">
                <a:latin typeface="Franklin Gothic Book"/>
                <a:cs typeface="Franklin Gothic Book"/>
              </a:rPr>
              <a:t>Sawyer </a:t>
            </a:r>
            <a:r>
              <a:rPr sz="1050" spc="165" dirty="0">
                <a:latin typeface="Franklin Gothic Book"/>
                <a:cs typeface="Franklin Gothic Book"/>
              </a:rPr>
              <a:t> </a:t>
            </a:r>
            <a:r>
              <a:rPr sz="1050" spc="15" dirty="0">
                <a:latin typeface="Franklin Gothic Book"/>
                <a:cs typeface="Franklin Gothic Book"/>
              </a:rPr>
              <a:t>Patton)</a:t>
            </a:r>
            <a:endParaRPr sz="1050">
              <a:latin typeface="Franklin Gothic Book"/>
              <a:cs typeface="Franklin Gothic 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9724" y="5000371"/>
            <a:ext cx="2455545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z="2000" b="1" spc="10" dirty="0">
                <a:latin typeface="Calibri"/>
                <a:cs typeface="Calibri"/>
              </a:rPr>
              <a:t>Paroles </a:t>
            </a:r>
            <a:r>
              <a:rPr sz="2000" b="1" spc="5" dirty="0">
                <a:latin typeface="Calibri"/>
                <a:cs typeface="Calibri"/>
              </a:rPr>
              <a:t>de</a:t>
            </a:r>
            <a:r>
              <a:rPr sz="2000" b="1" spc="-155" dirty="0">
                <a:latin typeface="Calibri"/>
                <a:cs typeface="Calibri"/>
              </a:rPr>
              <a:t> </a:t>
            </a:r>
            <a:r>
              <a:rPr sz="2000" b="1" spc="15" dirty="0">
                <a:latin typeface="Calibri"/>
                <a:cs typeface="Calibri"/>
              </a:rPr>
              <a:t>Gratitude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390"/>
              </a:lnSpc>
            </a:pPr>
            <a:r>
              <a:rPr sz="2000" i="1" spc="-20" dirty="0">
                <a:latin typeface="Calibri"/>
                <a:cs typeface="Calibri"/>
              </a:rPr>
              <a:t>Ohenton</a:t>
            </a:r>
            <a:r>
              <a:rPr sz="2000" i="1" spc="75" dirty="0">
                <a:latin typeface="Calibri"/>
                <a:cs typeface="Calibri"/>
              </a:rPr>
              <a:t> </a:t>
            </a:r>
            <a:r>
              <a:rPr sz="2000" i="1" spc="-5" dirty="0">
                <a:latin typeface="Calibri"/>
                <a:cs typeface="Calibri"/>
              </a:rPr>
              <a:t>Kariwatekwen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00752" y="1584167"/>
            <a:ext cx="3600450" cy="393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400"/>
              </a:lnSpc>
            </a:pP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There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is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another, we send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greetings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 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40" dirty="0">
                <a:solidFill>
                  <a:srgbClr val="4E3A2F"/>
                </a:solidFill>
                <a:latin typeface="Calibri"/>
                <a:cs typeface="Calibri"/>
              </a:rPr>
              <a:t>many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types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Fruit that grow </a:t>
            </a:r>
            <a:r>
              <a:rPr sz="1550" spc="40" dirty="0">
                <a:solidFill>
                  <a:srgbClr val="4E3A2F"/>
                </a:solidFill>
                <a:latin typeface="Calibri"/>
                <a:cs typeface="Calibri"/>
              </a:rPr>
              <a:t>upon</a:t>
            </a:r>
            <a:r>
              <a:rPr sz="1550" spc="-19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Earth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offering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nutrition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people, bugs,  fish,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birds</a:t>
            </a:r>
            <a:r>
              <a:rPr sz="1550" spc="-2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animals.</a:t>
            </a:r>
            <a:endParaRPr sz="1550">
              <a:latin typeface="Calibri"/>
              <a:cs typeface="Calibri"/>
            </a:endParaRPr>
          </a:p>
          <a:p>
            <a:pPr marL="12700" marR="24765">
              <a:lnSpc>
                <a:spcPct val="102699"/>
              </a:lnSpc>
              <a:spcBef>
                <a:spcPts val="395"/>
              </a:spcBef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leader of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Fruit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is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Strawberry 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which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is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first fruit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that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ripens</a:t>
            </a:r>
            <a:r>
              <a:rPr sz="1550" spc="-22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each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year 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in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fields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gardens. It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awakens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 other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plants,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bushes and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trees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do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their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work 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producing</a:t>
            </a:r>
            <a:r>
              <a:rPr sz="1550" spc="-1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fruit.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86360">
              <a:lnSpc>
                <a:spcPct val="104700"/>
              </a:lnSpc>
            </a:pP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And so,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Fruits,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offer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 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gratefulness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for bringing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joy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</a:t>
            </a:r>
            <a:r>
              <a:rPr sz="1550" spc="-21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-20" dirty="0">
                <a:solidFill>
                  <a:srgbClr val="4E3A2F"/>
                </a:solidFill>
                <a:latin typeface="Calibri"/>
                <a:cs typeface="Calibri"/>
              </a:rPr>
              <a:t>it’s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sweetness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14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lives.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5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8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6521" y="1584167"/>
            <a:ext cx="4069715" cy="4168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2700">
              <a:lnSpc>
                <a:spcPct val="103400"/>
              </a:lnSpc>
            </a:pPr>
            <a:r>
              <a:rPr sz="1550" b="1" spc="25" dirty="0">
                <a:latin typeface="Calibri"/>
                <a:cs typeface="Calibri"/>
              </a:rPr>
              <a:t>Honorons aussi tous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Fruits, </a:t>
            </a:r>
            <a:r>
              <a:rPr sz="1550" b="1" spc="20" dirty="0">
                <a:latin typeface="Calibri"/>
                <a:cs typeface="Calibri"/>
              </a:rPr>
              <a:t>peu importe </a:t>
            </a:r>
            <a:r>
              <a:rPr sz="1550" b="1" spc="5" dirty="0">
                <a:latin typeface="Calibri"/>
                <a:cs typeface="Calibri"/>
              </a:rPr>
              <a:t>leur  </a:t>
            </a:r>
            <a:r>
              <a:rPr sz="1550" b="1" spc="20" dirty="0">
                <a:latin typeface="Calibri"/>
                <a:cs typeface="Calibri"/>
              </a:rPr>
              <a:t>forme, qui </a:t>
            </a:r>
            <a:r>
              <a:rPr sz="1550" b="1" spc="25" dirty="0">
                <a:latin typeface="Calibri"/>
                <a:cs typeface="Calibri"/>
              </a:rPr>
              <a:t>poussent </a:t>
            </a:r>
            <a:r>
              <a:rPr sz="1550" b="1" spc="20" dirty="0">
                <a:latin typeface="Calibri"/>
                <a:cs typeface="Calibri"/>
              </a:rPr>
              <a:t>sur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dirty="0">
                <a:latin typeface="Calibri"/>
                <a:cs typeface="Calibri"/>
              </a:rPr>
              <a:t>Terre-Mère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20" dirty="0">
                <a:latin typeface="Calibri"/>
                <a:cs typeface="Calibri"/>
              </a:rPr>
              <a:t>de  </a:t>
            </a:r>
            <a:r>
              <a:rPr sz="1550" b="1" spc="15" dirty="0">
                <a:latin typeface="Calibri"/>
                <a:cs typeface="Calibri"/>
              </a:rPr>
              <a:t>nourrir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peuples,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insectes,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poissons, 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oiseaux et </a:t>
            </a:r>
            <a:r>
              <a:rPr sz="1550" b="1" dirty="0">
                <a:latin typeface="Calibri"/>
                <a:cs typeface="Calibri"/>
              </a:rPr>
              <a:t>les</a:t>
            </a:r>
            <a:r>
              <a:rPr sz="1550" b="1" spc="60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animaux.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03699"/>
              </a:lnSpc>
              <a:spcBef>
                <a:spcPts val="5"/>
              </a:spcBef>
            </a:pPr>
            <a:r>
              <a:rPr sz="1550" b="1" spc="5" dirty="0">
                <a:latin typeface="Calibri"/>
                <a:cs typeface="Calibri"/>
              </a:rPr>
              <a:t>Le </a:t>
            </a:r>
            <a:r>
              <a:rPr sz="1550" b="1" spc="10" dirty="0">
                <a:latin typeface="Calibri"/>
                <a:cs typeface="Calibri"/>
              </a:rPr>
              <a:t>chef </a:t>
            </a:r>
            <a:r>
              <a:rPr sz="1550" b="1" spc="20" dirty="0">
                <a:latin typeface="Calibri"/>
                <a:cs typeface="Calibri"/>
              </a:rPr>
              <a:t>des </a:t>
            </a:r>
            <a:r>
              <a:rPr sz="1550" b="1" spc="15" dirty="0">
                <a:latin typeface="Calibri"/>
                <a:cs typeface="Calibri"/>
              </a:rPr>
              <a:t>Fruits est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10" dirty="0">
                <a:latin typeface="Calibri"/>
                <a:cs typeface="Calibri"/>
              </a:rPr>
              <a:t>Fraise. </a:t>
            </a:r>
            <a:r>
              <a:rPr sz="1550" b="1" spc="-15" dirty="0">
                <a:latin typeface="Calibri"/>
                <a:cs typeface="Calibri"/>
              </a:rPr>
              <a:t>Tous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ans,  </a:t>
            </a:r>
            <a:r>
              <a:rPr sz="1550" b="1" spc="15" dirty="0">
                <a:latin typeface="Calibri"/>
                <a:cs typeface="Calibri"/>
              </a:rPr>
              <a:t>c’est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spc="10" dirty="0">
                <a:latin typeface="Calibri"/>
                <a:cs typeface="Calibri"/>
              </a:rPr>
              <a:t>premier fruit </a:t>
            </a:r>
            <a:r>
              <a:rPr sz="1550" b="1" spc="15" dirty="0">
                <a:latin typeface="Calibri"/>
                <a:cs typeface="Calibri"/>
              </a:rPr>
              <a:t>à </a:t>
            </a:r>
            <a:r>
              <a:rPr sz="1550" b="1" dirty="0">
                <a:latin typeface="Calibri"/>
                <a:cs typeface="Calibri"/>
              </a:rPr>
              <a:t>mûrir </a:t>
            </a:r>
            <a:r>
              <a:rPr sz="1550" b="1" spc="20" dirty="0">
                <a:latin typeface="Calibri"/>
                <a:cs typeface="Calibri"/>
              </a:rPr>
              <a:t>dans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champs </a:t>
            </a:r>
            <a:r>
              <a:rPr sz="1550" b="1" spc="10" dirty="0">
                <a:latin typeface="Calibri"/>
                <a:cs typeface="Calibri"/>
              </a:rPr>
              <a:t>et 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potagers. C’est </a:t>
            </a:r>
            <a:r>
              <a:rPr sz="1550" b="1" spc="5" dirty="0">
                <a:latin typeface="Calibri"/>
                <a:cs typeface="Calibri"/>
              </a:rPr>
              <a:t>lui </a:t>
            </a:r>
            <a:r>
              <a:rPr sz="1550" b="1" spc="20" dirty="0">
                <a:latin typeface="Calibri"/>
                <a:cs typeface="Calibri"/>
              </a:rPr>
              <a:t>qui </a:t>
            </a:r>
            <a:r>
              <a:rPr sz="1550" b="1" spc="-5" dirty="0">
                <a:latin typeface="Calibri"/>
                <a:cs typeface="Calibri"/>
              </a:rPr>
              <a:t>réveille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autres  </a:t>
            </a:r>
            <a:r>
              <a:rPr sz="1550" b="1" spc="15" dirty="0">
                <a:latin typeface="Calibri"/>
                <a:cs typeface="Calibri"/>
              </a:rPr>
              <a:t>plantes, </a:t>
            </a:r>
            <a:r>
              <a:rPr sz="1550" b="1" spc="-5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buissons et </a:t>
            </a:r>
            <a:r>
              <a:rPr sz="1550" b="1" spc="-5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arbres pour </a:t>
            </a:r>
            <a:r>
              <a:rPr sz="1550" b="1" spc="40" dirty="0">
                <a:latin typeface="Calibri"/>
                <a:cs typeface="Calibri"/>
              </a:rPr>
              <a:t>qu’à </a:t>
            </a:r>
            <a:r>
              <a:rPr sz="1550" b="1" spc="5" dirty="0">
                <a:latin typeface="Calibri"/>
                <a:cs typeface="Calibri"/>
              </a:rPr>
              <a:t>leur  </a:t>
            </a:r>
            <a:r>
              <a:rPr sz="1550" b="1" spc="25" dirty="0">
                <a:latin typeface="Calibri"/>
                <a:cs typeface="Calibri"/>
              </a:rPr>
              <a:t>tour </a:t>
            </a:r>
            <a:r>
              <a:rPr sz="1550" b="1" spc="-15" dirty="0">
                <a:latin typeface="Calibri"/>
                <a:cs typeface="Calibri"/>
              </a:rPr>
              <a:t>ils </a:t>
            </a:r>
            <a:r>
              <a:rPr sz="1550" b="1" spc="25" dirty="0">
                <a:latin typeface="Calibri"/>
                <a:cs typeface="Calibri"/>
              </a:rPr>
              <a:t>nous</a:t>
            </a:r>
            <a:r>
              <a:rPr sz="1550" b="1" spc="-5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nourrissent.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50">
              <a:latin typeface="Times New Roman"/>
              <a:cs typeface="Times New Roman"/>
            </a:endParaRPr>
          </a:p>
          <a:p>
            <a:pPr marL="12700" marR="95250">
              <a:lnSpc>
                <a:spcPct val="103400"/>
              </a:lnSpc>
            </a:pPr>
            <a:r>
              <a:rPr sz="1550" b="1" dirty="0">
                <a:latin typeface="Calibri"/>
                <a:cs typeface="Calibri"/>
              </a:rPr>
              <a:t>Ainsi, </a:t>
            </a:r>
            <a:r>
              <a:rPr sz="1550" b="1" spc="25" dirty="0">
                <a:latin typeface="Calibri"/>
                <a:cs typeface="Calibri"/>
              </a:rPr>
              <a:t>nous honorons tous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Fruits en </a:t>
            </a:r>
            <a:r>
              <a:rPr sz="1550" b="1" spc="5" dirty="0">
                <a:latin typeface="Calibri"/>
                <a:cs typeface="Calibri"/>
              </a:rPr>
              <a:t>leur  </a:t>
            </a:r>
            <a:r>
              <a:rPr sz="1550" b="1" spc="20" dirty="0">
                <a:latin typeface="Calibri"/>
                <a:cs typeface="Calibri"/>
              </a:rPr>
              <a:t>adressant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</a:t>
            </a:r>
            <a:r>
              <a:rPr sz="1550" b="1" spc="10" dirty="0">
                <a:latin typeface="Calibri"/>
                <a:cs typeface="Calibri"/>
              </a:rPr>
              <a:t>puisqu’ils </a:t>
            </a:r>
            <a:r>
              <a:rPr sz="1550" b="1" spc="15" dirty="0">
                <a:latin typeface="Calibri"/>
                <a:cs typeface="Calibri"/>
              </a:rPr>
              <a:t>sèment </a:t>
            </a:r>
            <a:r>
              <a:rPr sz="1550" b="1" spc="-5" dirty="0">
                <a:latin typeface="Calibri"/>
                <a:cs typeface="Calibri"/>
              </a:rPr>
              <a:t>la  </a:t>
            </a:r>
            <a:r>
              <a:rPr sz="1550" b="1" spc="10" dirty="0">
                <a:latin typeface="Calibri"/>
                <a:cs typeface="Calibri"/>
              </a:rPr>
              <a:t>joie </a:t>
            </a:r>
            <a:r>
              <a:rPr sz="1550" b="1" spc="20" dirty="0">
                <a:latin typeface="Calibri"/>
                <a:cs typeface="Calibri"/>
              </a:rPr>
              <a:t>dans </a:t>
            </a:r>
            <a:r>
              <a:rPr sz="1550" b="1" spc="25" dirty="0">
                <a:latin typeface="Calibri"/>
                <a:cs typeface="Calibri"/>
              </a:rPr>
              <a:t>nos </a:t>
            </a:r>
            <a:r>
              <a:rPr sz="1550" b="1" spc="-5" dirty="0">
                <a:latin typeface="Calibri"/>
                <a:cs typeface="Calibri"/>
              </a:rPr>
              <a:t>vies </a:t>
            </a:r>
            <a:r>
              <a:rPr sz="1550" b="1" spc="15" dirty="0">
                <a:latin typeface="Calibri"/>
                <a:cs typeface="Calibri"/>
              </a:rPr>
              <a:t>en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20" dirty="0">
                <a:latin typeface="Calibri"/>
                <a:cs typeface="Calibri"/>
              </a:rPr>
              <a:t>offrant </a:t>
            </a:r>
            <a:r>
              <a:rPr sz="1550" b="1" spc="5" dirty="0">
                <a:latin typeface="Calibri"/>
                <a:cs typeface="Calibri"/>
              </a:rPr>
              <a:t>leur </a:t>
            </a:r>
            <a:r>
              <a:rPr sz="1550" b="1" spc="20" dirty="0">
                <a:latin typeface="Calibri"/>
                <a:cs typeface="Calibri"/>
              </a:rPr>
              <a:t>douceur  </a:t>
            </a:r>
            <a:r>
              <a:rPr sz="1550" b="1" spc="15" dirty="0">
                <a:latin typeface="Calibri"/>
                <a:cs typeface="Calibri"/>
              </a:rPr>
              <a:t>sucrée.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0" dirty="0">
                <a:latin typeface="Calibri"/>
                <a:cs typeface="Calibri"/>
              </a:rPr>
              <a:t>ne font</a:t>
            </a:r>
            <a:r>
              <a:rPr sz="1550" b="1" spc="-30" dirty="0">
                <a:latin typeface="Calibri"/>
                <a:cs typeface="Calibri"/>
              </a:rPr>
              <a:t> </a:t>
            </a:r>
            <a:r>
              <a:rPr sz="1550" b="1" spc="25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2336" y="950975"/>
            <a:ext cx="1495044" cy="306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2336" y="1252727"/>
            <a:ext cx="1586483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66521" y="722503"/>
            <a:ext cx="1223645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5" dirty="0"/>
              <a:t>LES</a:t>
            </a:r>
            <a:r>
              <a:rPr spc="-130" dirty="0"/>
              <a:t> </a:t>
            </a:r>
            <a:r>
              <a:rPr spc="5" dirty="0"/>
              <a:t>FRUITS</a:t>
            </a:r>
          </a:p>
          <a:p>
            <a:pPr marL="12700">
              <a:lnSpc>
                <a:spcPts val="2390"/>
              </a:lnSpc>
            </a:pPr>
            <a:r>
              <a:rPr b="0" spc="5" dirty="0">
                <a:latin typeface="Calibri"/>
                <a:cs typeface="Calibri"/>
              </a:rPr>
              <a:t>THE</a:t>
            </a:r>
            <a:r>
              <a:rPr b="0" spc="-95" dirty="0">
                <a:latin typeface="Calibri"/>
                <a:cs typeface="Calibri"/>
              </a:rPr>
              <a:t> </a:t>
            </a:r>
            <a:r>
              <a:rPr b="0" spc="10" dirty="0">
                <a:latin typeface="Calibri"/>
                <a:cs typeface="Calibri"/>
              </a:rPr>
              <a:t>FRUITS</a:t>
            </a:r>
          </a:p>
        </p:txBody>
      </p:sp>
      <p:sp>
        <p:nvSpPr>
          <p:cNvPr id="7" name="object 7"/>
          <p:cNvSpPr/>
          <p:nvPr/>
        </p:nvSpPr>
        <p:spPr>
          <a:xfrm>
            <a:off x="3273552" y="5303520"/>
            <a:ext cx="1645920" cy="15544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7048" y="1900143"/>
            <a:ext cx="3613150" cy="2658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49225">
              <a:lnSpc>
                <a:spcPct val="103400"/>
              </a:lnSpc>
            </a:pP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Now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consider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Medicines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world.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From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beginning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they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were 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instructed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help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us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in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sickness.</a:t>
            </a:r>
            <a:r>
              <a:rPr sz="1550" spc="-114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They  always</a:t>
            </a:r>
            <a:r>
              <a:rPr sz="1550" spc="-114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6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ready</a:t>
            </a:r>
            <a:r>
              <a:rPr sz="1550" spc="-7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r>
              <a:rPr sz="1550" spc="-4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waiting</a:t>
            </a:r>
            <a:r>
              <a:rPr sz="1550" spc="-2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help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 us.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350">
              <a:latin typeface="Times New Roman"/>
              <a:cs typeface="Times New Roman"/>
            </a:endParaRPr>
          </a:p>
          <a:p>
            <a:pPr marL="12700" marR="5080">
              <a:lnSpc>
                <a:spcPct val="102699"/>
              </a:lnSpc>
            </a:pP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With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one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mind,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send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greetings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Medicines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keepers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</a:t>
            </a:r>
            <a:r>
              <a:rPr sz="1550" spc="-6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Medicines.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5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1480" y="960119"/>
            <a:ext cx="1732788" cy="306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01367" y="960119"/>
            <a:ext cx="562356" cy="3063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20823" y="960119"/>
            <a:ext cx="470915" cy="3063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48839" y="960119"/>
            <a:ext cx="1449324" cy="3063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1480" y="1261872"/>
            <a:ext cx="2025395" cy="31546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4725" y="731011"/>
            <a:ext cx="2872740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20" dirty="0"/>
              <a:t>LES </a:t>
            </a:r>
            <a:r>
              <a:rPr spc="10" dirty="0"/>
              <a:t>PLANTES</a:t>
            </a:r>
            <a:r>
              <a:rPr spc="-300" dirty="0"/>
              <a:t> </a:t>
            </a:r>
            <a:r>
              <a:rPr dirty="0"/>
              <a:t>MÉDICINALES</a:t>
            </a:r>
          </a:p>
          <a:p>
            <a:pPr marL="12700">
              <a:lnSpc>
                <a:spcPts val="2390"/>
              </a:lnSpc>
            </a:pPr>
            <a:r>
              <a:rPr b="0" spc="5" dirty="0">
                <a:latin typeface="Calibri"/>
                <a:cs typeface="Calibri"/>
              </a:rPr>
              <a:t>THE</a:t>
            </a:r>
            <a:r>
              <a:rPr b="0" spc="-85" dirty="0">
                <a:latin typeface="Calibri"/>
                <a:cs typeface="Calibri"/>
              </a:rPr>
              <a:t> </a:t>
            </a:r>
            <a:r>
              <a:rPr b="0" spc="10" dirty="0">
                <a:latin typeface="Calibri"/>
                <a:cs typeface="Calibri"/>
              </a:rPr>
              <a:t>MEDICINES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74725" y="1901797"/>
            <a:ext cx="3692525" cy="294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699"/>
              </a:lnSpc>
            </a:pPr>
            <a:r>
              <a:rPr sz="1550" b="1" spc="20" dirty="0">
                <a:latin typeface="Calibri"/>
                <a:cs typeface="Calibri"/>
              </a:rPr>
              <a:t>Maintenant, </a:t>
            </a:r>
            <a:r>
              <a:rPr sz="1550" b="1" spc="25" dirty="0">
                <a:latin typeface="Calibri"/>
                <a:cs typeface="Calibri"/>
              </a:rPr>
              <a:t>honorons toutes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Plantes  </a:t>
            </a:r>
            <a:r>
              <a:rPr sz="1550" b="1" dirty="0">
                <a:latin typeface="Calibri"/>
                <a:cs typeface="Calibri"/>
              </a:rPr>
              <a:t>Médicinales </a:t>
            </a:r>
            <a:r>
              <a:rPr sz="1550" b="1" spc="25" dirty="0">
                <a:latin typeface="Calibri"/>
                <a:cs typeface="Calibri"/>
              </a:rPr>
              <a:t>du </a:t>
            </a:r>
            <a:r>
              <a:rPr sz="1550" b="1" spc="20" dirty="0">
                <a:latin typeface="Calibri"/>
                <a:cs typeface="Calibri"/>
              </a:rPr>
              <a:t>monde. </a:t>
            </a:r>
            <a:r>
              <a:rPr sz="1550" b="1" spc="10" dirty="0">
                <a:latin typeface="Calibri"/>
                <a:cs typeface="Calibri"/>
              </a:rPr>
              <a:t>Depuis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10" dirty="0">
                <a:latin typeface="Calibri"/>
                <a:cs typeface="Calibri"/>
              </a:rPr>
              <a:t>nuit </a:t>
            </a:r>
            <a:r>
              <a:rPr sz="1550" b="1" spc="15" dirty="0">
                <a:latin typeface="Calibri"/>
                <a:cs typeface="Calibri"/>
              </a:rPr>
              <a:t>des  </a:t>
            </a:r>
            <a:r>
              <a:rPr sz="1550" b="1" spc="25" dirty="0">
                <a:latin typeface="Calibri"/>
                <a:cs typeface="Calibri"/>
              </a:rPr>
              <a:t>temps, </a:t>
            </a:r>
            <a:r>
              <a:rPr sz="1550" b="1" spc="5" dirty="0">
                <a:latin typeface="Calibri"/>
                <a:cs typeface="Calibri"/>
              </a:rPr>
              <a:t>leur </a:t>
            </a:r>
            <a:r>
              <a:rPr sz="1550" b="1" spc="15" dirty="0">
                <a:latin typeface="Calibri"/>
                <a:cs typeface="Calibri"/>
              </a:rPr>
              <a:t>objectif </a:t>
            </a:r>
            <a:r>
              <a:rPr sz="1550" b="1" spc="20" dirty="0">
                <a:latin typeface="Calibri"/>
                <a:cs typeface="Calibri"/>
              </a:rPr>
              <a:t>est de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dirty="0">
                <a:latin typeface="Calibri"/>
                <a:cs typeface="Calibri"/>
              </a:rPr>
              <a:t>venir</a:t>
            </a:r>
            <a:r>
              <a:rPr sz="1550" b="1" spc="50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en</a:t>
            </a: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00800"/>
              </a:lnSpc>
              <a:spcBef>
                <a:spcPts val="70"/>
              </a:spcBef>
            </a:pPr>
            <a:r>
              <a:rPr sz="1550" b="1" spc="10" dirty="0">
                <a:latin typeface="Calibri"/>
                <a:cs typeface="Calibri"/>
              </a:rPr>
              <a:t>aide et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-10" dirty="0">
                <a:latin typeface="Calibri"/>
                <a:cs typeface="Calibri"/>
              </a:rPr>
              <a:t>soigner. </a:t>
            </a:r>
            <a:r>
              <a:rPr sz="1550" b="1" spc="10" dirty="0">
                <a:latin typeface="Calibri"/>
                <a:cs typeface="Calibri"/>
              </a:rPr>
              <a:t>Toujours, </a:t>
            </a:r>
            <a:r>
              <a:rPr sz="1550" b="1" spc="-5" dirty="0">
                <a:latin typeface="Calibri"/>
                <a:cs typeface="Calibri"/>
              </a:rPr>
              <a:t>elles </a:t>
            </a:r>
            <a:r>
              <a:rPr sz="1550" b="1" spc="25" dirty="0">
                <a:latin typeface="Calibri"/>
                <a:cs typeface="Calibri"/>
              </a:rPr>
              <a:t>sont  </a:t>
            </a:r>
            <a:r>
              <a:rPr sz="1550" b="1" spc="15" dirty="0">
                <a:latin typeface="Calibri"/>
                <a:cs typeface="Calibri"/>
              </a:rPr>
              <a:t>prêtes </a:t>
            </a:r>
            <a:r>
              <a:rPr sz="1550" b="1" spc="10" dirty="0">
                <a:latin typeface="Calibri"/>
                <a:cs typeface="Calibri"/>
              </a:rPr>
              <a:t>et </a:t>
            </a:r>
            <a:r>
              <a:rPr sz="1550" b="1" spc="20" dirty="0">
                <a:latin typeface="Calibri"/>
                <a:cs typeface="Calibri"/>
              </a:rPr>
              <a:t>se </a:t>
            </a:r>
            <a:r>
              <a:rPr sz="1550" b="1" spc="15" dirty="0">
                <a:latin typeface="Calibri"/>
                <a:cs typeface="Calibri"/>
              </a:rPr>
              <a:t>tiennent à </a:t>
            </a:r>
            <a:r>
              <a:rPr sz="1550" b="1" spc="25" dirty="0">
                <a:latin typeface="Calibri"/>
                <a:cs typeface="Calibri"/>
              </a:rPr>
              <a:t>notre</a:t>
            </a:r>
            <a:r>
              <a:rPr sz="1550" b="1" spc="-140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service.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 marR="280035">
              <a:lnSpc>
                <a:spcPct val="1034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5" dirty="0">
                <a:latin typeface="Calibri"/>
                <a:cs typeface="Calibri"/>
              </a:rPr>
              <a:t>sont </a:t>
            </a:r>
            <a:r>
              <a:rPr sz="1550" b="1" spc="10" dirty="0">
                <a:latin typeface="Calibri"/>
                <a:cs typeface="Calibri"/>
              </a:rPr>
              <a:t>réunis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20" dirty="0">
                <a:latin typeface="Calibri"/>
                <a:cs typeface="Calibri"/>
              </a:rPr>
              <a:t>d’honorer </a:t>
            </a:r>
            <a:r>
              <a:rPr sz="1550" b="1" spc="10" dirty="0">
                <a:latin typeface="Calibri"/>
                <a:cs typeface="Calibri"/>
              </a:rPr>
              <a:t>et  </a:t>
            </a:r>
            <a:r>
              <a:rPr sz="1550" b="1" spc="20" dirty="0">
                <a:latin typeface="Calibri"/>
                <a:cs typeface="Calibri"/>
              </a:rPr>
              <a:t>d’adresser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à </a:t>
            </a:r>
            <a:r>
              <a:rPr sz="1550" b="1" spc="20" dirty="0">
                <a:latin typeface="Calibri"/>
                <a:cs typeface="Calibri"/>
              </a:rPr>
              <a:t>toutes </a:t>
            </a:r>
            <a:r>
              <a:rPr sz="1550" b="1" spc="-5" dirty="0">
                <a:latin typeface="Calibri"/>
                <a:cs typeface="Calibri"/>
              </a:rPr>
              <a:t>les  </a:t>
            </a:r>
            <a:r>
              <a:rPr sz="1550" b="1" spc="15" dirty="0">
                <a:latin typeface="Calibri"/>
                <a:cs typeface="Calibri"/>
              </a:rPr>
              <a:t>Plantes </a:t>
            </a:r>
            <a:r>
              <a:rPr sz="1550" b="1" spc="5" dirty="0">
                <a:latin typeface="Calibri"/>
                <a:cs typeface="Calibri"/>
              </a:rPr>
              <a:t>Médicinales </a:t>
            </a:r>
            <a:r>
              <a:rPr sz="1550" b="1" spc="10" dirty="0">
                <a:latin typeface="Calibri"/>
                <a:cs typeface="Calibri"/>
              </a:rPr>
              <a:t>ainsi </a:t>
            </a:r>
            <a:r>
              <a:rPr sz="1550" b="1" spc="25" dirty="0">
                <a:latin typeface="Calibri"/>
                <a:cs typeface="Calibri"/>
              </a:rPr>
              <a:t>qu’à </a:t>
            </a:r>
            <a:r>
              <a:rPr sz="1550" b="1" spc="10" dirty="0">
                <a:latin typeface="Calibri"/>
                <a:cs typeface="Calibri"/>
              </a:rPr>
              <a:t>leurs  gardiens.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0" dirty="0">
                <a:latin typeface="Calibri"/>
                <a:cs typeface="Calibri"/>
              </a:rPr>
              <a:t>ne font</a:t>
            </a:r>
            <a:r>
              <a:rPr sz="1550" b="1" spc="-30" dirty="0">
                <a:latin typeface="Calibri"/>
                <a:cs typeface="Calibri"/>
              </a:rPr>
              <a:t> </a:t>
            </a:r>
            <a:r>
              <a:rPr sz="1550" b="1" spc="25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880360" y="4910328"/>
            <a:ext cx="3383279" cy="17373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86985" y="1877230"/>
            <a:ext cx="3994785" cy="290449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5"/>
              </a:spcBef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gather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together 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send</a:t>
            </a:r>
            <a:r>
              <a:rPr sz="1550" spc="-8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greetings 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 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Animal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life in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world.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have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only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watch them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will</a:t>
            </a:r>
            <a:r>
              <a:rPr sz="1550" spc="-13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learn</a:t>
            </a:r>
            <a:endParaRPr sz="1550">
              <a:latin typeface="Calibri"/>
              <a:cs typeface="Calibri"/>
            </a:endParaRPr>
          </a:p>
          <a:p>
            <a:pPr marL="12700" marR="102235">
              <a:lnSpc>
                <a:spcPct val="102699"/>
              </a:lnSpc>
              <a:spcBef>
                <a:spcPts val="30"/>
              </a:spcBef>
            </a:pP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much.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They offer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their lives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so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may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be  nourished.</a:t>
            </a:r>
            <a:r>
              <a:rPr sz="1550" spc="-10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They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</a:t>
            </a:r>
            <a:r>
              <a:rPr sz="1550" spc="-7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sizes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 and</a:t>
            </a:r>
            <a:r>
              <a:rPr sz="1550" spc="-3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forms</a:t>
            </a:r>
            <a:r>
              <a:rPr sz="1550" spc="-4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r>
              <a:rPr sz="1550" spc="-10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live  </a:t>
            </a:r>
            <a:r>
              <a:rPr sz="1550" spc="40" dirty="0">
                <a:solidFill>
                  <a:srgbClr val="4E3A2F"/>
                </a:solidFill>
                <a:latin typeface="Calibri"/>
                <a:cs typeface="Calibri"/>
              </a:rPr>
              <a:t>among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us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r>
              <a:rPr sz="1550" spc="-254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in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forests.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356870">
              <a:lnSpc>
                <a:spcPct val="104700"/>
              </a:lnSpc>
            </a:pP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leader of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Animals</a:t>
            </a:r>
            <a:r>
              <a:rPr sz="1550" spc="-27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is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Deer,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a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role 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model</a:t>
            </a:r>
            <a:r>
              <a:rPr sz="1550" spc="-7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for</a:t>
            </a:r>
            <a:r>
              <a:rPr sz="1550" spc="-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it’s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 peaceful</a:t>
            </a:r>
            <a:r>
              <a:rPr sz="1550" spc="-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nature</a:t>
            </a:r>
            <a:r>
              <a:rPr sz="1550" spc="-6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r>
              <a:rPr sz="1550" spc="-4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strength.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5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one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3191" y="950975"/>
            <a:ext cx="1824227" cy="6172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51700" y="723772"/>
            <a:ext cx="1504315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5" dirty="0"/>
              <a:t>LES</a:t>
            </a:r>
            <a:r>
              <a:rPr spc="-95" dirty="0"/>
              <a:t> </a:t>
            </a:r>
            <a:r>
              <a:rPr spc="-10" dirty="0"/>
              <a:t>ANIMAUX</a:t>
            </a:r>
          </a:p>
          <a:p>
            <a:pPr marL="12700">
              <a:lnSpc>
                <a:spcPts val="2390"/>
              </a:lnSpc>
            </a:pPr>
            <a:r>
              <a:rPr b="0" spc="5" dirty="0">
                <a:latin typeface="Calibri"/>
                <a:cs typeface="Calibri"/>
              </a:rPr>
              <a:t>THE</a:t>
            </a:r>
            <a:r>
              <a:rPr b="0" spc="-80" dirty="0">
                <a:latin typeface="Calibri"/>
                <a:cs typeface="Calibri"/>
              </a:rPr>
              <a:t> </a:t>
            </a:r>
            <a:r>
              <a:rPr b="0" spc="5" dirty="0">
                <a:latin typeface="Calibri"/>
                <a:cs typeface="Calibri"/>
              </a:rPr>
              <a:t>ANIMALS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25805" y="1877466"/>
            <a:ext cx="3637915" cy="343535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15240">
              <a:lnSpc>
                <a:spcPct val="102699"/>
              </a:lnSpc>
              <a:spcBef>
                <a:spcPts val="5"/>
              </a:spcBef>
            </a:pPr>
            <a:r>
              <a:rPr sz="1550" b="1" spc="15" dirty="0">
                <a:latin typeface="Calibri"/>
                <a:cs typeface="Calibri"/>
              </a:rPr>
              <a:t>Réunissons </a:t>
            </a:r>
            <a:r>
              <a:rPr sz="1550" b="1" spc="2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25" dirty="0">
                <a:latin typeface="Calibri"/>
                <a:cs typeface="Calibri"/>
              </a:rPr>
              <a:t>d’honorer </a:t>
            </a:r>
            <a:r>
              <a:rPr sz="1550" b="1" spc="10" dirty="0">
                <a:latin typeface="Calibri"/>
                <a:cs typeface="Calibri"/>
              </a:rPr>
              <a:t>et  </a:t>
            </a:r>
            <a:r>
              <a:rPr sz="1550" b="1" spc="20" dirty="0">
                <a:latin typeface="Calibri"/>
                <a:cs typeface="Calibri"/>
              </a:rPr>
              <a:t>d’adresser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à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5" dirty="0">
                <a:latin typeface="Calibri"/>
                <a:cs typeface="Calibri"/>
              </a:rPr>
              <a:t>Vie Animale 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dirty="0">
                <a:latin typeface="Calibri"/>
                <a:cs typeface="Calibri"/>
              </a:rPr>
              <a:t>Terre-Mère. </a:t>
            </a:r>
            <a:r>
              <a:rPr sz="1550" b="1" spc="25" dirty="0">
                <a:latin typeface="Calibri"/>
                <a:cs typeface="Calibri"/>
              </a:rPr>
              <a:t>En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observant</a:t>
            </a:r>
            <a:r>
              <a:rPr sz="1550" b="1" spc="60" dirty="0">
                <a:latin typeface="Calibri"/>
                <a:cs typeface="Calibri"/>
              </a:rPr>
              <a:t> </a:t>
            </a:r>
            <a:r>
              <a:rPr sz="1550" b="1" spc="25" dirty="0">
                <a:latin typeface="Calibri"/>
                <a:cs typeface="Calibri"/>
              </a:rPr>
              <a:t>tout</a:t>
            </a: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02699"/>
              </a:lnSpc>
              <a:spcBef>
                <a:spcPts val="35"/>
              </a:spcBef>
            </a:pPr>
            <a:r>
              <a:rPr sz="1550" b="1" spc="10" dirty="0">
                <a:latin typeface="Calibri"/>
                <a:cs typeface="Calibri"/>
              </a:rPr>
              <a:t>simplement,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20" dirty="0">
                <a:latin typeface="Calibri"/>
                <a:cs typeface="Calibri"/>
              </a:rPr>
              <a:t>apprenons énormément  </a:t>
            </a:r>
            <a:r>
              <a:rPr sz="1550" b="1" spc="15" dirty="0">
                <a:latin typeface="Calibri"/>
                <a:cs typeface="Calibri"/>
              </a:rPr>
              <a:t>d’eux. </a:t>
            </a:r>
            <a:r>
              <a:rPr sz="1550" b="1" spc="25" dirty="0">
                <a:latin typeface="Calibri"/>
                <a:cs typeface="Calibri"/>
              </a:rPr>
              <a:t>De </a:t>
            </a:r>
            <a:r>
              <a:rPr sz="1550" b="1" spc="10" dirty="0">
                <a:latin typeface="Calibri"/>
                <a:cs typeface="Calibri"/>
              </a:rPr>
              <a:t>plus, </a:t>
            </a:r>
            <a:r>
              <a:rPr sz="1550" b="1" spc="-15" dirty="0">
                <a:latin typeface="Calibri"/>
                <a:cs typeface="Calibri"/>
              </a:rPr>
              <a:t>ils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offrent </a:t>
            </a:r>
            <a:r>
              <a:rPr sz="1550" b="1" spc="5" dirty="0">
                <a:latin typeface="Calibri"/>
                <a:cs typeface="Calibri"/>
              </a:rPr>
              <a:t>leur </a:t>
            </a:r>
            <a:r>
              <a:rPr sz="1550" b="1" spc="-10" dirty="0">
                <a:latin typeface="Calibri"/>
                <a:cs typeface="Calibri"/>
              </a:rPr>
              <a:t>vie </a:t>
            </a:r>
            <a:r>
              <a:rPr sz="1550" b="1" spc="5" dirty="0">
                <a:latin typeface="Calibri"/>
                <a:cs typeface="Calibri"/>
              </a:rPr>
              <a:t>afin 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nourrir. </a:t>
            </a:r>
            <a:r>
              <a:rPr sz="1550" b="1" dirty="0">
                <a:latin typeface="Calibri"/>
                <a:cs typeface="Calibri"/>
              </a:rPr>
              <a:t>Ils </a:t>
            </a:r>
            <a:r>
              <a:rPr sz="1550" b="1" spc="20" dirty="0">
                <a:latin typeface="Calibri"/>
                <a:cs typeface="Calibri"/>
              </a:rPr>
              <a:t>sont de toutes </a:t>
            </a:r>
            <a:r>
              <a:rPr sz="1550" b="1" dirty="0">
                <a:latin typeface="Calibri"/>
                <a:cs typeface="Calibri"/>
              </a:rPr>
              <a:t>tailles </a:t>
            </a:r>
            <a:r>
              <a:rPr sz="1550" b="1" spc="10" dirty="0">
                <a:latin typeface="Calibri"/>
                <a:cs typeface="Calibri"/>
              </a:rPr>
              <a:t>et  </a:t>
            </a:r>
            <a:r>
              <a:rPr sz="1550" b="1" spc="20" dirty="0">
                <a:latin typeface="Calibri"/>
                <a:cs typeface="Calibri"/>
              </a:rPr>
              <a:t>de toutes </a:t>
            </a:r>
            <a:r>
              <a:rPr sz="1550" b="1" spc="15" dirty="0">
                <a:latin typeface="Calibri"/>
                <a:cs typeface="Calibri"/>
              </a:rPr>
              <a:t>formes </a:t>
            </a:r>
            <a:r>
              <a:rPr sz="1550" b="1" spc="10" dirty="0">
                <a:latin typeface="Calibri"/>
                <a:cs typeface="Calibri"/>
              </a:rPr>
              <a:t>et </a:t>
            </a:r>
            <a:r>
              <a:rPr sz="1550" b="1" spc="-15" dirty="0">
                <a:latin typeface="Calibri"/>
                <a:cs typeface="Calibri"/>
              </a:rPr>
              <a:t>ils </a:t>
            </a:r>
            <a:r>
              <a:rPr sz="1550" b="1" spc="-5" dirty="0">
                <a:latin typeface="Calibri"/>
                <a:cs typeface="Calibri"/>
              </a:rPr>
              <a:t>vivent </a:t>
            </a:r>
            <a:r>
              <a:rPr sz="1550" b="1" spc="20" dirty="0">
                <a:latin typeface="Calibri"/>
                <a:cs typeface="Calibri"/>
              </a:rPr>
              <a:t>aussi </a:t>
            </a:r>
            <a:r>
              <a:rPr sz="1550" b="1" spc="5" dirty="0">
                <a:latin typeface="Calibri"/>
                <a:cs typeface="Calibri"/>
              </a:rPr>
              <a:t>bien  </a:t>
            </a:r>
            <a:r>
              <a:rPr sz="1550" b="1" spc="20" dirty="0">
                <a:latin typeface="Calibri"/>
                <a:cs typeface="Calibri"/>
              </a:rPr>
              <a:t>parmi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0" dirty="0">
                <a:latin typeface="Calibri"/>
                <a:cs typeface="Calibri"/>
              </a:rPr>
              <a:t>qu’en</a:t>
            </a:r>
            <a:r>
              <a:rPr sz="1550" b="1" spc="-80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forêt.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 marR="68580" algn="just">
              <a:lnSpc>
                <a:spcPct val="102699"/>
              </a:lnSpc>
            </a:pPr>
            <a:r>
              <a:rPr sz="1550" b="1" dirty="0">
                <a:latin typeface="Calibri"/>
                <a:cs typeface="Calibri"/>
              </a:rPr>
              <a:t>Le </a:t>
            </a:r>
            <a:r>
              <a:rPr sz="1550" b="1" spc="10" dirty="0">
                <a:latin typeface="Calibri"/>
                <a:cs typeface="Calibri"/>
              </a:rPr>
              <a:t>chef </a:t>
            </a:r>
            <a:r>
              <a:rPr sz="1550" b="1" spc="15" dirty="0">
                <a:latin typeface="Calibri"/>
                <a:cs typeface="Calibri"/>
              </a:rPr>
              <a:t>des </a:t>
            </a:r>
            <a:r>
              <a:rPr sz="1550" b="1" spc="10" dirty="0">
                <a:latin typeface="Calibri"/>
                <a:cs typeface="Calibri"/>
              </a:rPr>
              <a:t>Animaux </a:t>
            </a:r>
            <a:r>
              <a:rPr sz="1550" b="1" spc="15" dirty="0">
                <a:latin typeface="Calibri"/>
                <a:cs typeface="Calibri"/>
              </a:rPr>
              <a:t>est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spc="15" dirty="0">
                <a:latin typeface="Calibri"/>
                <a:cs typeface="Calibri"/>
              </a:rPr>
              <a:t>Cerf. </a:t>
            </a:r>
            <a:r>
              <a:rPr sz="1550" b="1" dirty="0">
                <a:latin typeface="Calibri"/>
                <a:cs typeface="Calibri"/>
              </a:rPr>
              <a:t>Sa </a:t>
            </a:r>
            <a:r>
              <a:rPr sz="1550" b="1" spc="25" dirty="0">
                <a:latin typeface="Calibri"/>
                <a:cs typeface="Calibri"/>
              </a:rPr>
              <a:t>nature  </a:t>
            </a:r>
            <a:r>
              <a:rPr sz="1550" b="1" spc="10" dirty="0">
                <a:latin typeface="Calibri"/>
                <a:cs typeface="Calibri"/>
              </a:rPr>
              <a:t>pacifique et </a:t>
            </a:r>
            <a:r>
              <a:rPr sz="1550" b="1" spc="20" dirty="0">
                <a:latin typeface="Calibri"/>
                <a:cs typeface="Calibri"/>
              </a:rPr>
              <a:t>sa </a:t>
            </a:r>
            <a:r>
              <a:rPr sz="1550" b="1" spc="15" dirty="0">
                <a:latin typeface="Calibri"/>
                <a:cs typeface="Calibri"/>
              </a:rPr>
              <a:t>force </a:t>
            </a:r>
            <a:r>
              <a:rPr sz="1550" b="1" spc="20" dirty="0">
                <a:latin typeface="Calibri"/>
                <a:cs typeface="Calibri"/>
              </a:rPr>
              <a:t>font de </a:t>
            </a:r>
            <a:r>
              <a:rPr sz="1550" b="1" spc="5" dirty="0">
                <a:latin typeface="Calibri"/>
                <a:cs typeface="Calibri"/>
              </a:rPr>
              <a:t>lui </a:t>
            </a:r>
            <a:r>
              <a:rPr sz="1550" b="1" spc="25" dirty="0">
                <a:latin typeface="Calibri"/>
                <a:cs typeface="Calibri"/>
              </a:rPr>
              <a:t>un </a:t>
            </a:r>
            <a:r>
              <a:rPr sz="1550" b="1" spc="10" dirty="0">
                <a:latin typeface="Calibri"/>
                <a:cs typeface="Calibri"/>
              </a:rPr>
              <a:t>modèle  </a:t>
            </a:r>
            <a:r>
              <a:rPr sz="1550" b="1" spc="15" dirty="0">
                <a:latin typeface="Calibri"/>
                <a:cs typeface="Calibri"/>
              </a:rPr>
              <a:t>à</a:t>
            </a:r>
            <a:r>
              <a:rPr sz="1550" b="1" spc="-55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suivre.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0" dirty="0">
                <a:latin typeface="Calibri"/>
                <a:cs typeface="Calibri"/>
              </a:rPr>
              <a:t>ne font</a:t>
            </a:r>
            <a:r>
              <a:rPr sz="1550" b="1" spc="-35" dirty="0">
                <a:latin typeface="Calibri"/>
                <a:cs typeface="Calibri"/>
              </a:rPr>
              <a:t> </a:t>
            </a:r>
            <a:r>
              <a:rPr sz="1550" b="1" spc="3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73552" y="4965190"/>
            <a:ext cx="2596896" cy="1801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344" y="960119"/>
            <a:ext cx="1595628" cy="306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66344" y="1261872"/>
            <a:ext cx="1449324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28319" y="731646"/>
            <a:ext cx="1280795" cy="633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5" dirty="0"/>
              <a:t>LES</a:t>
            </a:r>
            <a:r>
              <a:rPr spc="-120" dirty="0"/>
              <a:t> </a:t>
            </a:r>
            <a:r>
              <a:rPr spc="20" dirty="0"/>
              <a:t>ARBRES</a:t>
            </a:r>
          </a:p>
          <a:p>
            <a:pPr marL="12700">
              <a:lnSpc>
                <a:spcPts val="2390"/>
              </a:lnSpc>
            </a:pPr>
            <a:r>
              <a:rPr b="0" dirty="0">
                <a:latin typeface="Calibri"/>
                <a:cs typeface="Calibri"/>
              </a:rPr>
              <a:t>THE</a:t>
            </a:r>
            <a:r>
              <a:rPr b="0" spc="-75" dirty="0">
                <a:latin typeface="Calibri"/>
                <a:cs typeface="Calibri"/>
              </a:rPr>
              <a:t> </a:t>
            </a:r>
            <a:r>
              <a:rPr b="0" spc="15" dirty="0">
                <a:latin typeface="Calibri"/>
                <a:cs typeface="Calibri"/>
              </a:rPr>
              <a:t>TREES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973954" y="1828896"/>
            <a:ext cx="3606165" cy="38754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400"/>
              </a:lnSpc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now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turn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Trees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who 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provide us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with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shelter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shade,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oxygen, 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nourishment,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beauty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warmth. The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Tree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 is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a</a:t>
            </a:r>
            <a:r>
              <a:rPr sz="1550" spc="-3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symbol</a:t>
            </a:r>
            <a:r>
              <a:rPr sz="1550" spc="-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 peace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r>
              <a:rPr sz="1550" spc="-4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strength.</a:t>
            </a:r>
            <a:r>
              <a:rPr sz="1550" spc="-4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The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leader of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Trees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is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Maple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– 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first 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wake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in late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winter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offering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sap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people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which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is their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first </a:t>
            </a:r>
            <a:r>
              <a:rPr sz="1550" spc="40" dirty="0">
                <a:solidFill>
                  <a:srgbClr val="4E3A2F"/>
                </a:solidFill>
                <a:latin typeface="Calibri"/>
                <a:cs typeface="Calibri"/>
              </a:rPr>
              <a:t>nourishingdrink 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in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new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cycle.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It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is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a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perfect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food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giving  strength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sweetness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when food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supplies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18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low.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 marR="334645">
              <a:lnSpc>
                <a:spcPct val="100800"/>
              </a:lnSpc>
            </a:pP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With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one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mind,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greet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</a:t>
            </a:r>
            <a:r>
              <a:rPr sz="1550" spc="-19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Tree</a:t>
            </a:r>
            <a:r>
              <a:rPr sz="1550" spc="-14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life.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5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8319" y="1830550"/>
            <a:ext cx="3629660" cy="3928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1750" algn="just">
              <a:lnSpc>
                <a:spcPct val="102699"/>
              </a:lnSpc>
            </a:pPr>
            <a:r>
              <a:rPr sz="1550" b="1" spc="5" dirty="0">
                <a:latin typeface="Calibri"/>
                <a:cs typeface="Calibri"/>
              </a:rPr>
              <a:t>Tournons </a:t>
            </a:r>
            <a:r>
              <a:rPr sz="1550" b="1" spc="20" dirty="0">
                <a:latin typeface="Calibri"/>
                <a:cs typeface="Calibri"/>
              </a:rPr>
              <a:t>maintenant nos </a:t>
            </a:r>
            <a:r>
              <a:rPr sz="1550" b="1" spc="15" dirty="0">
                <a:latin typeface="Calibri"/>
                <a:cs typeface="Calibri"/>
              </a:rPr>
              <a:t>pensées </a:t>
            </a:r>
            <a:r>
              <a:rPr sz="1550" b="1" spc="5" dirty="0">
                <a:latin typeface="Calibri"/>
                <a:cs typeface="Calibri"/>
              </a:rPr>
              <a:t>vers </a:t>
            </a:r>
            <a:r>
              <a:rPr sz="1550" b="1" dirty="0">
                <a:latin typeface="Calibri"/>
                <a:cs typeface="Calibri"/>
              </a:rPr>
              <a:t>les  </a:t>
            </a:r>
            <a:r>
              <a:rPr sz="1550" b="1" spc="10" dirty="0">
                <a:latin typeface="Calibri"/>
                <a:cs typeface="Calibri"/>
              </a:rPr>
              <a:t>Arbres </a:t>
            </a:r>
            <a:r>
              <a:rPr sz="1550" b="1" spc="20" dirty="0">
                <a:latin typeface="Calibri"/>
                <a:cs typeface="Calibri"/>
              </a:rPr>
              <a:t>qui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fournissent </a:t>
            </a:r>
            <a:r>
              <a:rPr sz="1550" b="1" spc="20" dirty="0">
                <a:latin typeface="Calibri"/>
                <a:cs typeface="Calibri"/>
              </a:rPr>
              <a:t>abri </a:t>
            </a:r>
            <a:r>
              <a:rPr sz="1550" b="1" spc="15" dirty="0">
                <a:latin typeface="Calibri"/>
                <a:cs typeface="Calibri"/>
              </a:rPr>
              <a:t>et </a:t>
            </a:r>
            <a:r>
              <a:rPr sz="1550" b="1" spc="20" dirty="0">
                <a:latin typeface="Calibri"/>
                <a:cs typeface="Calibri"/>
              </a:rPr>
              <a:t>ombre,  </a:t>
            </a:r>
            <a:r>
              <a:rPr sz="1550" b="1" spc="5" dirty="0">
                <a:latin typeface="Calibri"/>
                <a:cs typeface="Calibri"/>
              </a:rPr>
              <a:t>oxygène </a:t>
            </a:r>
            <a:r>
              <a:rPr sz="1550" b="1" spc="15" dirty="0">
                <a:latin typeface="Calibri"/>
                <a:cs typeface="Calibri"/>
              </a:rPr>
              <a:t>et </a:t>
            </a:r>
            <a:r>
              <a:rPr sz="1550" b="1" spc="20" dirty="0">
                <a:latin typeface="Calibri"/>
                <a:cs typeface="Calibri"/>
              </a:rPr>
              <a:t>nourriture, beauté </a:t>
            </a:r>
            <a:r>
              <a:rPr sz="1550" b="1" spc="15" dirty="0">
                <a:latin typeface="Calibri"/>
                <a:cs typeface="Calibri"/>
              </a:rPr>
              <a:t>et</a:t>
            </a:r>
            <a:r>
              <a:rPr sz="1550" b="1" spc="-65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chaleur.</a:t>
            </a: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03400"/>
              </a:lnSpc>
              <a:spcBef>
                <a:spcPts val="20"/>
              </a:spcBef>
            </a:pPr>
            <a:r>
              <a:rPr sz="1550" b="1" spc="15" dirty="0">
                <a:latin typeface="Calibri"/>
                <a:cs typeface="Calibri"/>
              </a:rPr>
              <a:t>L’Arbre est </a:t>
            </a:r>
            <a:r>
              <a:rPr sz="1550" b="1" spc="25" dirty="0">
                <a:latin typeface="Calibri"/>
                <a:cs typeface="Calibri"/>
              </a:rPr>
              <a:t>un </a:t>
            </a:r>
            <a:r>
              <a:rPr sz="1550" b="1" spc="10" dirty="0">
                <a:latin typeface="Calibri"/>
                <a:cs typeface="Calibri"/>
              </a:rPr>
              <a:t>symbole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spc="10" dirty="0">
                <a:latin typeface="Calibri"/>
                <a:cs typeface="Calibri"/>
              </a:rPr>
              <a:t>paix et </a:t>
            </a:r>
            <a:r>
              <a:rPr sz="1550" b="1" spc="20" dirty="0">
                <a:latin typeface="Calibri"/>
                <a:cs typeface="Calibri"/>
              </a:rPr>
              <a:t>de  </a:t>
            </a:r>
            <a:r>
              <a:rPr sz="1550" b="1" spc="-15" dirty="0">
                <a:latin typeface="Calibri"/>
                <a:cs typeface="Calibri"/>
              </a:rPr>
              <a:t>vigueur. </a:t>
            </a:r>
            <a:r>
              <a:rPr sz="1550" b="1" dirty="0">
                <a:latin typeface="Calibri"/>
                <a:cs typeface="Calibri"/>
              </a:rPr>
              <a:t>Le </a:t>
            </a:r>
            <a:r>
              <a:rPr sz="1550" b="1" spc="10" dirty="0">
                <a:latin typeface="Calibri"/>
                <a:cs typeface="Calibri"/>
              </a:rPr>
              <a:t>chef </a:t>
            </a:r>
            <a:r>
              <a:rPr sz="1550" b="1" spc="15" dirty="0">
                <a:latin typeface="Calibri"/>
                <a:cs typeface="Calibri"/>
              </a:rPr>
              <a:t>des Arbres est l’Érable  puisque c’est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spc="10" dirty="0">
                <a:latin typeface="Calibri"/>
                <a:cs typeface="Calibri"/>
              </a:rPr>
              <a:t>premier </a:t>
            </a:r>
            <a:r>
              <a:rPr sz="1550" b="1" spc="15" dirty="0">
                <a:latin typeface="Calibri"/>
                <a:cs typeface="Calibri"/>
              </a:rPr>
              <a:t>qui, à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dirty="0">
                <a:latin typeface="Calibri"/>
                <a:cs typeface="Calibri"/>
              </a:rPr>
              <a:t>fin </a:t>
            </a:r>
            <a:r>
              <a:rPr sz="1550" b="1" spc="20" dirty="0">
                <a:latin typeface="Calibri"/>
                <a:cs typeface="Calibri"/>
              </a:rPr>
              <a:t>de  </a:t>
            </a:r>
            <a:r>
              <a:rPr sz="1550" b="1" spc="-15" dirty="0">
                <a:latin typeface="Calibri"/>
                <a:cs typeface="Calibri"/>
              </a:rPr>
              <a:t>l’hiver,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offre </a:t>
            </a:r>
            <a:r>
              <a:rPr sz="1550" b="1" spc="20" dirty="0">
                <a:latin typeface="Calibri"/>
                <a:cs typeface="Calibri"/>
              </a:rPr>
              <a:t>sa </a:t>
            </a:r>
            <a:r>
              <a:rPr sz="1550" b="1" spc="5" dirty="0">
                <a:latin typeface="Calibri"/>
                <a:cs typeface="Calibri"/>
              </a:rPr>
              <a:t>sève </a:t>
            </a:r>
            <a:r>
              <a:rPr sz="1550" b="1" spc="20" dirty="0">
                <a:latin typeface="Calibri"/>
                <a:cs typeface="Calibri"/>
              </a:rPr>
              <a:t>nourrissante </a:t>
            </a:r>
            <a:r>
              <a:rPr sz="1550" b="1" spc="10" dirty="0">
                <a:latin typeface="Calibri"/>
                <a:cs typeface="Calibri"/>
              </a:rPr>
              <a:t>et  annonciatrice </a:t>
            </a:r>
            <a:r>
              <a:rPr sz="1550" b="1" spc="30" dirty="0">
                <a:latin typeface="Calibri"/>
                <a:cs typeface="Calibri"/>
              </a:rPr>
              <a:t>d’un </a:t>
            </a:r>
            <a:r>
              <a:rPr sz="1550" b="1" spc="-5" dirty="0">
                <a:latin typeface="Calibri"/>
                <a:cs typeface="Calibri"/>
              </a:rPr>
              <a:t>cycle </a:t>
            </a:r>
            <a:r>
              <a:rPr sz="1550" b="1" spc="15" dirty="0">
                <a:latin typeface="Calibri"/>
                <a:cs typeface="Calibri"/>
              </a:rPr>
              <a:t>nouveau. </a:t>
            </a:r>
            <a:r>
              <a:rPr sz="1550" b="1" spc="20" dirty="0">
                <a:latin typeface="Calibri"/>
                <a:cs typeface="Calibri"/>
              </a:rPr>
              <a:t>C’est </a:t>
            </a:r>
            <a:r>
              <a:rPr sz="1550" b="1" spc="25" dirty="0">
                <a:latin typeface="Calibri"/>
                <a:cs typeface="Calibri"/>
              </a:rPr>
              <a:t>un  </a:t>
            </a:r>
            <a:r>
              <a:rPr sz="1550" b="1" spc="5" dirty="0">
                <a:latin typeface="Calibri"/>
                <a:cs typeface="Calibri"/>
              </a:rPr>
              <a:t>aliment </a:t>
            </a:r>
            <a:r>
              <a:rPr sz="1550" b="1" spc="10" dirty="0">
                <a:latin typeface="Calibri"/>
                <a:cs typeface="Calibri"/>
              </a:rPr>
              <a:t>parfait </a:t>
            </a:r>
            <a:r>
              <a:rPr sz="1550" b="1" spc="20" dirty="0">
                <a:latin typeface="Calibri"/>
                <a:cs typeface="Calibri"/>
              </a:rPr>
              <a:t>qui </a:t>
            </a:r>
            <a:r>
              <a:rPr sz="1550" b="1" spc="25" dirty="0">
                <a:latin typeface="Calibri"/>
                <a:cs typeface="Calibri"/>
              </a:rPr>
              <a:t>donne </a:t>
            </a:r>
            <a:r>
              <a:rPr sz="1550" b="1" spc="15" dirty="0">
                <a:latin typeface="Calibri"/>
                <a:cs typeface="Calibri"/>
              </a:rPr>
              <a:t>force </a:t>
            </a:r>
            <a:r>
              <a:rPr sz="1550" b="1" spc="10" dirty="0">
                <a:latin typeface="Calibri"/>
                <a:cs typeface="Calibri"/>
              </a:rPr>
              <a:t>et </a:t>
            </a:r>
            <a:r>
              <a:rPr sz="1550" b="1" spc="15" dirty="0">
                <a:latin typeface="Calibri"/>
                <a:cs typeface="Calibri"/>
              </a:rPr>
              <a:t>douceur  lorsque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0" dirty="0">
                <a:latin typeface="Calibri"/>
                <a:cs typeface="Calibri"/>
              </a:rPr>
              <a:t>réserves</a:t>
            </a:r>
            <a:r>
              <a:rPr sz="1550" b="1" spc="4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s’amenuisent.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226060">
              <a:lnSpc>
                <a:spcPct val="102699"/>
              </a:lnSpc>
            </a:pPr>
            <a:r>
              <a:rPr sz="1550" b="1" spc="15" dirty="0">
                <a:latin typeface="Calibri"/>
                <a:cs typeface="Calibri"/>
              </a:rPr>
              <a:t>Réunissons </a:t>
            </a:r>
            <a:r>
              <a:rPr sz="1550" b="1" spc="2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10" dirty="0">
                <a:latin typeface="Calibri"/>
                <a:cs typeface="Calibri"/>
              </a:rPr>
              <a:t>afin </a:t>
            </a:r>
            <a:r>
              <a:rPr sz="1550" b="1" spc="25" dirty="0">
                <a:latin typeface="Calibri"/>
                <a:cs typeface="Calibri"/>
              </a:rPr>
              <a:t>d’honorer </a:t>
            </a:r>
            <a:r>
              <a:rPr sz="1550" b="1" spc="15" dirty="0">
                <a:latin typeface="Calibri"/>
                <a:cs typeface="Calibri"/>
              </a:rPr>
              <a:t>et  </a:t>
            </a:r>
            <a:r>
              <a:rPr sz="1550" b="1" spc="20" dirty="0">
                <a:latin typeface="Calibri"/>
                <a:cs typeface="Calibri"/>
              </a:rPr>
              <a:t>d’adresser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à </a:t>
            </a:r>
            <a:r>
              <a:rPr sz="1550" b="1" spc="25" dirty="0">
                <a:latin typeface="Calibri"/>
                <a:cs typeface="Calibri"/>
              </a:rPr>
              <a:t>tous </a:t>
            </a:r>
            <a:r>
              <a:rPr sz="1550" b="1" spc="-5" dirty="0">
                <a:latin typeface="Calibri"/>
                <a:cs typeface="Calibri"/>
              </a:rPr>
              <a:t>les  </a:t>
            </a:r>
            <a:r>
              <a:rPr sz="1550" b="1" spc="15" dirty="0">
                <a:latin typeface="Calibri"/>
                <a:cs typeface="Calibri"/>
              </a:rPr>
              <a:t>Arbres.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0" dirty="0">
                <a:latin typeface="Calibri"/>
                <a:cs typeface="Calibri"/>
              </a:rPr>
              <a:t>ne font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spc="35" dirty="0">
                <a:latin typeface="Calibri"/>
                <a:cs typeface="Calibri"/>
              </a:rPr>
              <a:t>qu’un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0" y="5577840"/>
            <a:ext cx="1746504" cy="10149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1697" y="1961360"/>
            <a:ext cx="4226560" cy="2362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11454">
              <a:lnSpc>
                <a:spcPct val="102699"/>
              </a:lnSpc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put our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together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as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one and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 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Bird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life.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Creator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gave them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beautiful  songs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remind us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each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day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enjoy</a:t>
            </a:r>
            <a:r>
              <a:rPr sz="1550" spc="-14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endParaRPr sz="1550">
              <a:latin typeface="Calibri"/>
              <a:cs typeface="Calibri"/>
            </a:endParaRPr>
          </a:p>
          <a:p>
            <a:pPr marL="12700" marR="211454">
              <a:lnSpc>
                <a:spcPct val="100800"/>
              </a:lnSpc>
              <a:spcBef>
                <a:spcPts val="70"/>
              </a:spcBef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appreciate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life.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Eagle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was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chosen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be</a:t>
            </a:r>
            <a:r>
              <a:rPr sz="1550" spc="-16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their 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leader.</a:t>
            </a: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04600"/>
              </a:lnSpc>
              <a:spcBef>
                <a:spcPts val="359"/>
              </a:spcBef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Birds-from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smallest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</a:t>
            </a:r>
            <a:r>
              <a:rPr sz="1550" spc="-9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largest-we 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send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greetings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r>
              <a:rPr sz="1550" spc="-19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5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8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700" y="1961360"/>
            <a:ext cx="3475354" cy="294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699"/>
              </a:lnSpc>
            </a:pPr>
            <a:r>
              <a:rPr sz="1550" b="1" spc="15" dirty="0">
                <a:latin typeface="Calibri"/>
                <a:cs typeface="Calibri"/>
              </a:rPr>
              <a:t>Réunissons </a:t>
            </a:r>
            <a:r>
              <a:rPr sz="1550" b="1" spc="2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25" dirty="0">
                <a:latin typeface="Calibri"/>
                <a:cs typeface="Calibri"/>
              </a:rPr>
              <a:t>d’honorer </a:t>
            </a:r>
            <a:r>
              <a:rPr sz="1550" b="1" spc="10" dirty="0">
                <a:latin typeface="Calibri"/>
                <a:cs typeface="Calibri"/>
              </a:rPr>
              <a:t>et  </a:t>
            </a:r>
            <a:r>
              <a:rPr sz="1550" b="1" spc="20" dirty="0">
                <a:latin typeface="Calibri"/>
                <a:cs typeface="Calibri"/>
              </a:rPr>
              <a:t>d’adresser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</a:t>
            </a:r>
            <a:r>
              <a:rPr sz="1550" b="1" spc="20" dirty="0">
                <a:latin typeface="Calibri"/>
                <a:cs typeface="Calibri"/>
              </a:rPr>
              <a:t>au </a:t>
            </a:r>
            <a:r>
              <a:rPr sz="1550" b="1" spc="25" dirty="0">
                <a:latin typeface="Calibri"/>
                <a:cs typeface="Calibri"/>
              </a:rPr>
              <a:t>monde</a:t>
            </a:r>
            <a:r>
              <a:rPr sz="1550" b="1" spc="-85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des  Oiseaux. </a:t>
            </a:r>
            <a:r>
              <a:rPr sz="1550" b="1" dirty="0">
                <a:latin typeface="Calibri"/>
                <a:cs typeface="Calibri"/>
              </a:rPr>
              <a:t>Le </a:t>
            </a:r>
            <a:r>
              <a:rPr sz="1550" b="1" spc="20" dirty="0">
                <a:latin typeface="Calibri"/>
                <a:cs typeface="Calibri"/>
              </a:rPr>
              <a:t>Créateur </a:t>
            </a:r>
            <a:r>
              <a:rPr sz="1550" b="1" spc="5" dirty="0">
                <a:latin typeface="Calibri"/>
                <a:cs typeface="Calibri"/>
              </a:rPr>
              <a:t>leur </a:t>
            </a:r>
            <a:r>
              <a:rPr sz="1550" b="1" spc="15" dirty="0">
                <a:latin typeface="Calibri"/>
                <a:cs typeface="Calibri"/>
              </a:rPr>
              <a:t>a </a:t>
            </a:r>
            <a:r>
              <a:rPr sz="1550" b="1" spc="25" dirty="0">
                <a:latin typeface="Calibri"/>
                <a:cs typeface="Calibri"/>
              </a:rPr>
              <a:t>donné</a:t>
            </a:r>
            <a:r>
              <a:rPr sz="1550" b="1" spc="50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le</a:t>
            </a:r>
            <a:endParaRPr sz="1550">
              <a:latin typeface="Calibri"/>
              <a:cs typeface="Calibri"/>
            </a:endParaRPr>
          </a:p>
          <a:p>
            <a:pPr marL="12700" marR="176530">
              <a:lnSpc>
                <a:spcPct val="100800"/>
              </a:lnSpc>
              <a:spcBef>
                <a:spcPts val="70"/>
              </a:spcBef>
            </a:pPr>
            <a:r>
              <a:rPr sz="1550" b="1" spc="15" dirty="0">
                <a:latin typeface="Calibri"/>
                <a:cs typeface="Calibri"/>
              </a:rPr>
              <a:t>chant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25" dirty="0">
                <a:latin typeface="Calibri"/>
                <a:cs typeface="Calibri"/>
              </a:rPr>
              <a:t>de nous </a:t>
            </a:r>
            <a:r>
              <a:rPr sz="1550" b="1" spc="15" dirty="0">
                <a:latin typeface="Calibri"/>
                <a:cs typeface="Calibri"/>
              </a:rPr>
              <a:t>rappeler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spc="15" dirty="0">
                <a:latin typeface="Calibri"/>
                <a:cs typeface="Calibri"/>
              </a:rPr>
              <a:t>profiter  </a:t>
            </a:r>
            <a:r>
              <a:rPr sz="1550" b="1" spc="20" dirty="0">
                <a:latin typeface="Calibri"/>
                <a:cs typeface="Calibri"/>
              </a:rPr>
              <a:t>de chaque </a:t>
            </a:r>
            <a:r>
              <a:rPr sz="1550" b="1" spc="25" dirty="0">
                <a:latin typeface="Calibri"/>
                <a:cs typeface="Calibri"/>
              </a:rPr>
              <a:t>jour </a:t>
            </a:r>
            <a:r>
              <a:rPr sz="1550" b="1" spc="15" dirty="0">
                <a:latin typeface="Calibri"/>
                <a:cs typeface="Calibri"/>
              </a:rPr>
              <a:t>et d’apprécier </a:t>
            </a:r>
            <a:r>
              <a:rPr sz="1550" b="1" spc="-5" dirty="0">
                <a:latin typeface="Calibri"/>
                <a:cs typeface="Calibri"/>
              </a:rPr>
              <a:t>la</a:t>
            </a:r>
            <a:r>
              <a:rPr sz="1550" b="1" spc="15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vie.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1550" b="1" spc="-60" dirty="0">
                <a:latin typeface="Calibri"/>
                <a:cs typeface="Calibri"/>
              </a:rPr>
              <a:t>L’Aigle  </a:t>
            </a:r>
            <a:r>
              <a:rPr sz="1550" b="1" spc="15" dirty="0">
                <a:latin typeface="Calibri"/>
                <a:cs typeface="Calibri"/>
              </a:rPr>
              <a:t>est </a:t>
            </a:r>
            <a:r>
              <a:rPr sz="1550" b="1" spc="5" dirty="0">
                <a:latin typeface="Calibri"/>
                <a:cs typeface="Calibri"/>
              </a:rPr>
              <a:t>leur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chef.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113664">
              <a:lnSpc>
                <a:spcPct val="104600"/>
              </a:lnSpc>
            </a:pPr>
            <a:r>
              <a:rPr sz="1550" b="1" spc="10" dirty="0">
                <a:latin typeface="Calibri"/>
                <a:cs typeface="Calibri"/>
              </a:rPr>
              <a:t>À </a:t>
            </a:r>
            <a:r>
              <a:rPr sz="1550" b="1" spc="25" dirty="0">
                <a:latin typeface="Calibri"/>
                <a:cs typeface="Calibri"/>
              </a:rPr>
              <a:t>tous </a:t>
            </a:r>
            <a:r>
              <a:rPr sz="1550" b="1" spc="-5" dirty="0">
                <a:latin typeface="Calibri"/>
                <a:cs typeface="Calibri"/>
              </a:rPr>
              <a:t>les </a:t>
            </a:r>
            <a:r>
              <a:rPr sz="1550" b="1" spc="10" dirty="0">
                <a:latin typeface="Calibri"/>
                <a:cs typeface="Calibri"/>
              </a:rPr>
              <a:t>Oiseaux, </a:t>
            </a:r>
            <a:r>
              <a:rPr sz="1550" b="1" spc="25" dirty="0">
                <a:latin typeface="Calibri"/>
                <a:cs typeface="Calibri"/>
              </a:rPr>
              <a:t>du </a:t>
            </a:r>
            <a:r>
              <a:rPr sz="1550" b="1" spc="10" dirty="0">
                <a:latin typeface="Calibri"/>
                <a:cs typeface="Calibri"/>
              </a:rPr>
              <a:t>plus petit </a:t>
            </a:r>
            <a:r>
              <a:rPr sz="1550" b="1" spc="20" dirty="0">
                <a:latin typeface="Calibri"/>
                <a:cs typeface="Calibri"/>
              </a:rPr>
              <a:t>au </a:t>
            </a:r>
            <a:r>
              <a:rPr sz="1550" b="1" spc="10" dirty="0">
                <a:latin typeface="Calibri"/>
                <a:cs typeface="Calibri"/>
              </a:rPr>
              <a:t>plus  </a:t>
            </a:r>
            <a:r>
              <a:rPr sz="1550" b="1" spc="15" dirty="0">
                <a:latin typeface="Calibri"/>
                <a:cs typeface="Calibri"/>
              </a:rPr>
              <a:t>grand,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vous </a:t>
            </a:r>
            <a:r>
              <a:rPr sz="1550" b="1" spc="25" dirty="0">
                <a:latin typeface="Calibri"/>
                <a:cs typeface="Calibri"/>
              </a:rPr>
              <a:t>honorons </a:t>
            </a:r>
            <a:r>
              <a:rPr sz="1550" b="1" spc="15" dirty="0">
                <a:latin typeface="Calibri"/>
                <a:cs typeface="Calibri"/>
              </a:rPr>
              <a:t>et vous  </a:t>
            </a:r>
            <a:r>
              <a:rPr sz="1550" b="1" spc="20" dirty="0">
                <a:latin typeface="Calibri"/>
                <a:cs typeface="Calibri"/>
              </a:rPr>
              <a:t>offrons </a:t>
            </a:r>
            <a:r>
              <a:rPr sz="1550" b="1" spc="25" dirty="0">
                <a:latin typeface="Calibri"/>
                <a:cs typeface="Calibri"/>
              </a:rPr>
              <a:t>notre</a:t>
            </a:r>
            <a:r>
              <a:rPr sz="1550" b="1" spc="-120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gratitude.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5" dirty="0">
                <a:latin typeface="Calibri"/>
                <a:cs typeface="Calibri"/>
              </a:rPr>
              <a:t>ne </a:t>
            </a:r>
            <a:r>
              <a:rPr sz="1550" b="1" spc="20" dirty="0">
                <a:latin typeface="Calibri"/>
                <a:cs typeface="Calibri"/>
              </a:rPr>
              <a:t>font</a:t>
            </a:r>
            <a:r>
              <a:rPr sz="1550" b="1" spc="-1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3191" y="950975"/>
            <a:ext cx="2939796" cy="315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191" y="1252727"/>
            <a:ext cx="809244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59536" y="1252727"/>
            <a:ext cx="836676" cy="3154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08175" y="1252727"/>
            <a:ext cx="809244" cy="3154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51700" y="723772"/>
            <a:ext cx="2630805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0" dirty="0"/>
              <a:t>LE </a:t>
            </a:r>
            <a:r>
              <a:rPr dirty="0"/>
              <a:t>MONDE </a:t>
            </a:r>
            <a:r>
              <a:rPr spc="20" dirty="0"/>
              <a:t>DES</a:t>
            </a:r>
            <a:r>
              <a:rPr spc="-155" dirty="0"/>
              <a:t> </a:t>
            </a:r>
            <a:r>
              <a:rPr dirty="0"/>
              <a:t>OISEAUX</a:t>
            </a:r>
          </a:p>
          <a:p>
            <a:pPr marL="12700">
              <a:lnSpc>
                <a:spcPts val="2390"/>
              </a:lnSpc>
            </a:pPr>
            <a:r>
              <a:rPr b="0" spc="5" dirty="0">
                <a:latin typeface="Calibri"/>
                <a:cs typeface="Calibri"/>
              </a:rPr>
              <a:t>THE </a:t>
            </a:r>
            <a:r>
              <a:rPr b="0" spc="-5" dirty="0">
                <a:latin typeface="Calibri"/>
                <a:cs typeface="Calibri"/>
              </a:rPr>
              <a:t>BIRD</a:t>
            </a:r>
            <a:r>
              <a:rPr b="0" spc="-110" dirty="0">
                <a:latin typeface="Calibri"/>
                <a:cs typeface="Calibri"/>
              </a:rPr>
              <a:t> </a:t>
            </a:r>
            <a:r>
              <a:rPr b="0" spc="5" dirty="0">
                <a:latin typeface="Calibri"/>
                <a:cs typeface="Calibri"/>
              </a:rPr>
              <a:t>LIFE</a:t>
            </a:r>
          </a:p>
        </p:txBody>
      </p:sp>
      <p:sp>
        <p:nvSpPr>
          <p:cNvPr id="9" name="object 9"/>
          <p:cNvSpPr/>
          <p:nvPr/>
        </p:nvSpPr>
        <p:spPr>
          <a:xfrm>
            <a:off x="1289303" y="5102352"/>
            <a:ext cx="1883664" cy="175564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27447" y="4453128"/>
            <a:ext cx="3401567" cy="19933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1697" y="1923765"/>
            <a:ext cx="4145915" cy="2411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20014">
              <a:lnSpc>
                <a:spcPct val="103400"/>
              </a:lnSpc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offer thanks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powers we know as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Four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Winds.</a:t>
            </a:r>
            <a:r>
              <a:rPr sz="1550" spc="-11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They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purify</a:t>
            </a:r>
            <a:r>
              <a:rPr sz="1550" spc="-13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</a:t>
            </a:r>
            <a:r>
              <a:rPr sz="1550" spc="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air</a:t>
            </a:r>
            <a:r>
              <a:rPr sz="1550" spc="-4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breathe,</a:t>
            </a:r>
            <a:r>
              <a:rPr sz="1550" spc="-3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take 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away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sickness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help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bring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change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 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seasons.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 marR="5080">
              <a:lnSpc>
                <a:spcPct val="100800"/>
              </a:lnSpc>
            </a:pP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With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one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mind, we send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greetings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r>
              <a:rPr sz="1550" spc="-229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 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Four</a:t>
            </a:r>
            <a:r>
              <a:rPr sz="1550" spc="-1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Winds.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5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700" y="1925182"/>
            <a:ext cx="3469640" cy="270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699"/>
              </a:lnSpc>
            </a:pPr>
            <a:r>
              <a:rPr sz="1550" b="1" spc="15" dirty="0">
                <a:latin typeface="Calibri"/>
                <a:cs typeface="Calibri"/>
              </a:rPr>
              <a:t>Nous </a:t>
            </a:r>
            <a:r>
              <a:rPr sz="1550" b="1" spc="10" dirty="0">
                <a:latin typeface="Calibri"/>
                <a:cs typeface="Calibri"/>
              </a:rPr>
              <a:t>offrons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à </a:t>
            </a:r>
            <a:r>
              <a:rPr sz="1550" b="1" spc="-5" dirty="0">
                <a:latin typeface="Calibri"/>
                <a:cs typeface="Calibri"/>
              </a:rPr>
              <a:t>la  </a:t>
            </a:r>
            <a:r>
              <a:rPr sz="1550" b="1" spc="15" dirty="0">
                <a:latin typeface="Calibri"/>
                <a:cs typeface="Calibri"/>
              </a:rPr>
              <a:t>puissance </a:t>
            </a:r>
            <a:r>
              <a:rPr sz="1550" b="1" spc="25" dirty="0">
                <a:latin typeface="Calibri"/>
                <a:cs typeface="Calibri"/>
              </a:rPr>
              <a:t>que </a:t>
            </a:r>
            <a:r>
              <a:rPr sz="1550" b="1" spc="20" dirty="0">
                <a:latin typeface="Calibri"/>
                <a:cs typeface="Calibri"/>
              </a:rPr>
              <a:t>forment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Quatre Vents.  </a:t>
            </a:r>
            <a:r>
              <a:rPr sz="1550" b="1" dirty="0">
                <a:latin typeface="Calibri"/>
                <a:cs typeface="Calibri"/>
              </a:rPr>
              <a:t>Ils </a:t>
            </a:r>
            <a:r>
              <a:rPr sz="1550" b="1" spc="10" dirty="0">
                <a:latin typeface="Calibri"/>
                <a:cs typeface="Calibri"/>
              </a:rPr>
              <a:t>purifient </a:t>
            </a:r>
            <a:r>
              <a:rPr sz="1550" b="1" dirty="0">
                <a:latin typeface="Calibri"/>
                <a:cs typeface="Calibri"/>
              </a:rPr>
              <a:t>l’air </a:t>
            </a:r>
            <a:r>
              <a:rPr sz="1550" b="1" spc="25" dirty="0">
                <a:latin typeface="Calibri"/>
                <a:cs typeface="Calibri"/>
              </a:rPr>
              <a:t>que nous </a:t>
            </a:r>
            <a:r>
              <a:rPr sz="1550" b="1" spc="15" dirty="0">
                <a:latin typeface="Calibri"/>
                <a:cs typeface="Calibri"/>
              </a:rPr>
              <a:t>respirons,</a:t>
            </a:r>
            <a:r>
              <a:rPr sz="1550" b="1" spc="100" dirty="0">
                <a:latin typeface="Calibri"/>
                <a:cs typeface="Calibri"/>
              </a:rPr>
              <a:t> </a:t>
            </a:r>
            <a:r>
              <a:rPr sz="1550" b="1" spc="-15" dirty="0">
                <a:latin typeface="Calibri"/>
                <a:cs typeface="Calibri"/>
              </a:rPr>
              <a:t>ils</a:t>
            </a:r>
            <a:endParaRPr sz="1550">
              <a:latin typeface="Calibri"/>
              <a:cs typeface="Calibri"/>
            </a:endParaRPr>
          </a:p>
          <a:p>
            <a:pPr marL="12700" marR="325755">
              <a:lnSpc>
                <a:spcPct val="100800"/>
              </a:lnSpc>
              <a:spcBef>
                <a:spcPts val="70"/>
              </a:spcBef>
            </a:pPr>
            <a:r>
              <a:rPr sz="1550" b="1" spc="10" dirty="0">
                <a:latin typeface="Calibri"/>
                <a:cs typeface="Calibri"/>
              </a:rPr>
              <a:t>dissipent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0" dirty="0">
                <a:latin typeface="Calibri"/>
                <a:cs typeface="Calibri"/>
              </a:rPr>
              <a:t>maladies et </a:t>
            </a:r>
            <a:r>
              <a:rPr sz="1550" b="1" spc="-10" dirty="0">
                <a:latin typeface="Calibri"/>
                <a:cs typeface="Calibri"/>
              </a:rPr>
              <a:t>ils </a:t>
            </a:r>
            <a:r>
              <a:rPr sz="1550" b="1" spc="20" dirty="0">
                <a:latin typeface="Calibri"/>
                <a:cs typeface="Calibri"/>
              </a:rPr>
              <a:t>prennent  part au </a:t>
            </a:r>
            <a:r>
              <a:rPr sz="1550" b="1" spc="15" dirty="0">
                <a:latin typeface="Calibri"/>
                <a:cs typeface="Calibri"/>
              </a:rPr>
              <a:t>changement </a:t>
            </a:r>
            <a:r>
              <a:rPr sz="1550" b="1" spc="20" dirty="0">
                <a:latin typeface="Calibri"/>
                <a:cs typeface="Calibri"/>
              </a:rPr>
              <a:t>des</a:t>
            </a:r>
            <a:r>
              <a:rPr sz="1550" b="1" spc="-5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saisons.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 marR="65405">
              <a:lnSpc>
                <a:spcPct val="102699"/>
              </a:lnSpc>
              <a:spcBef>
                <a:spcPts val="5"/>
              </a:spcBef>
            </a:pPr>
            <a:r>
              <a:rPr sz="1550" b="1" spc="15" dirty="0">
                <a:latin typeface="Calibri"/>
                <a:cs typeface="Calibri"/>
              </a:rPr>
              <a:t>Réunissons </a:t>
            </a:r>
            <a:r>
              <a:rPr sz="1550" b="1" spc="2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25" dirty="0">
                <a:latin typeface="Calibri"/>
                <a:cs typeface="Calibri"/>
              </a:rPr>
              <a:t>d’honorer </a:t>
            </a:r>
            <a:r>
              <a:rPr sz="1550" b="1" spc="15" dirty="0">
                <a:latin typeface="Calibri"/>
                <a:cs typeface="Calibri"/>
              </a:rPr>
              <a:t>et  </a:t>
            </a:r>
            <a:r>
              <a:rPr sz="1550" b="1" spc="20" dirty="0">
                <a:latin typeface="Calibri"/>
                <a:cs typeface="Calibri"/>
              </a:rPr>
              <a:t>d’adresser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</a:t>
            </a:r>
            <a:r>
              <a:rPr sz="1550" b="1" spc="20" dirty="0">
                <a:latin typeface="Calibri"/>
                <a:cs typeface="Calibri"/>
              </a:rPr>
              <a:t>aux Quatre  </a:t>
            </a:r>
            <a:r>
              <a:rPr sz="1550" b="1" spc="10" dirty="0">
                <a:latin typeface="Calibri"/>
                <a:cs typeface="Calibri"/>
              </a:rPr>
              <a:t>Vents.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5" dirty="0">
                <a:latin typeface="Calibri"/>
                <a:cs typeface="Calibri"/>
              </a:rPr>
              <a:t>ne </a:t>
            </a:r>
            <a:r>
              <a:rPr sz="1550" b="1" spc="20" dirty="0">
                <a:latin typeface="Calibri"/>
                <a:cs typeface="Calibri"/>
              </a:rPr>
              <a:t>font</a:t>
            </a:r>
            <a:r>
              <a:rPr sz="1550" b="1" spc="-1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3191" y="950975"/>
            <a:ext cx="2391156" cy="315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191" y="1252727"/>
            <a:ext cx="1449324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99616" y="1252727"/>
            <a:ext cx="1074420" cy="3154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51700" y="723772"/>
            <a:ext cx="2079625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5" dirty="0"/>
              <a:t>LES </a:t>
            </a:r>
            <a:r>
              <a:rPr spc="5" dirty="0"/>
              <a:t>QUATRE</a:t>
            </a:r>
            <a:r>
              <a:rPr spc="-185" dirty="0"/>
              <a:t> </a:t>
            </a:r>
            <a:r>
              <a:rPr spc="15" dirty="0"/>
              <a:t>VENTS</a:t>
            </a:r>
          </a:p>
          <a:p>
            <a:pPr marL="12700">
              <a:lnSpc>
                <a:spcPts val="2390"/>
              </a:lnSpc>
            </a:pPr>
            <a:r>
              <a:rPr b="0" spc="5" dirty="0">
                <a:latin typeface="Calibri"/>
                <a:cs typeface="Calibri"/>
              </a:rPr>
              <a:t>THE </a:t>
            </a:r>
            <a:r>
              <a:rPr b="0" spc="20" dirty="0">
                <a:latin typeface="Calibri"/>
                <a:cs typeface="Calibri"/>
              </a:rPr>
              <a:t>FOUR</a:t>
            </a:r>
            <a:r>
              <a:rPr b="0" spc="-18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WINDS</a:t>
            </a:r>
          </a:p>
        </p:txBody>
      </p:sp>
      <p:sp>
        <p:nvSpPr>
          <p:cNvPr id="8" name="object 8"/>
          <p:cNvSpPr/>
          <p:nvPr/>
        </p:nvSpPr>
        <p:spPr>
          <a:xfrm>
            <a:off x="3337559" y="4690871"/>
            <a:ext cx="2039112" cy="20208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68114" y="1878175"/>
            <a:ext cx="3880485" cy="290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699"/>
              </a:lnSpc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Now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turn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west where</a:t>
            </a:r>
            <a:r>
              <a:rPr sz="1550" spc="-1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grandfathers,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Thunder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Beings,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live.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They  bring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water that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renews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life.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The</a:t>
            </a:r>
            <a:r>
              <a:rPr sz="1550" spc="-18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lightning</a:t>
            </a:r>
            <a:endParaRPr sz="1550">
              <a:latin typeface="Calibri"/>
              <a:cs typeface="Calibri"/>
            </a:endParaRPr>
          </a:p>
          <a:p>
            <a:pPr marL="12700" marR="494665">
              <a:lnSpc>
                <a:spcPct val="100800"/>
              </a:lnSpc>
              <a:spcBef>
                <a:spcPts val="70"/>
              </a:spcBef>
            </a:pP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strikes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keep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those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evil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things </a:t>
            </a:r>
            <a:r>
              <a:rPr sz="1550" spc="40" dirty="0">
                <a:solidFill>
                  <a:srgbClr val="4E3A2F"/>
                </a:solidFill>
                <a:latin typeface="Calibri"/>
                <a:cs typeface="Calibri"/>
              </a:rPr>
              <a:t>made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by  Shawiskara</a:t>
            </a:r>
            <a:r>
              <a:rPr sz="1550" spc="-1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underground.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66675">
              <a:lnSpc>
                <a:spcPct val="104700"/>
              </a:lnSpc>
              <a:spcBef>
                <a:spcPts val="5"/>
              </a:spcBef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bring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minds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together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one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send 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greetings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Grandfathers,</a:t>
            </a:r>
            <a:r>
              <a:rPr sz="1550" spc="-18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Thunderers.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5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8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700" y="1877230"/>
            <a:ext cx="3616325" cy="295021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5"/>
              </a:spcBef>
            </a:pPr>
            <a:r>
              <a:rPr sz="1550" b="1" spc="15" dirty="0">
                <a:latin typeface="Calibri"/>
                <a:cs typeface="Calibri"/>
              </a:rPr>
              <a:t>Tournons-nous </a:t>
            </a:r>
            <a:r>
              <a:rPr sz="1550" b="1" spc="20" dirty="0">
                <a:latin typeface="Calibri"/>
                <a:cs typeface="Calibri"/>
              </a:rPr>
              <a:t>maintenant </a:t>
            </a:r>
            <a:r>
              <a:rPr sz="1550" b="1" spc="5" dirty="0">
                <a:latin typeface="Calibri"/>
                <a:cs typeface="Calibri"/>
              </a:rPr>
              <a:t>vers </a:t>
            </a:r>
            <a:r>
              <a:rPr sz="1550" b="1" spc="20" dirty="0">
                <a:latin typeface="Calibri"/>
                <a:cs typeface="Calibri"/>
              </a:rPr>
              <a:t>l’ouest </a:t>
            </a:r>
            <a:r>
              <a:rPr sz="1550" b="1" spc="15" dirty="0">
                <a:latin typeface="Calibri"/>
                <a:cs typeface="Calibri"/>
              </a:rPr>
              <a:t>où  </a:t>
            </a:r>
            <a:r>
              <a:rPr sz="1550" b="1" spc="20" dirty="0">
                <a:latin typeface="Calibri"/>
                <a:cs typeface="Calibri"/>
              </a:rPr>
              <a:t>nos Grands-Pères,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E</a:t>
            </a:r>
            <a:r>
              <a:rPr sz="2325" b="1" spc="30" baseline="7168" dirty="0">
                <a:latin typeface="Calibri"/>
                <a:cs typeface="Calibri"/>
              </a:rPr>
              <a:t>̂</a:t>
            </a:r>
            <a:r>
              <a:rPr sz="1550" b="1" spc="20" dirty="0">
                <a:latin typeface="Calibri"/>
                <a:cs typeface="Calibri"/>
              </a:rPr>
              <a:t>tres de </a:t>
            </a:r>
            <a:r>
              <a:rPr sz="1550" b="1" spc="15" dirty="0">
                <a:latin typeface="Calibri"/>
                <a:cs typeface="Calibri"/>
              </a:rPr>
              <a:t>Foudre,  </a:t>
            </a:r>
            <a:r>
              <a:rPr sz="1550" b="1" spc="5" dirty="0">
                <a:latin typeface="Calibri"/>
                <a:cs typeface="Calibri"/>
              </a:rPr>
              <a:t>vivent. </a:t>
            </a:r>
            <a:r>
              <a:rPr sz="1550" b="1" spc="30" dirty="0">
                <a:latin typeface="Calibri"/>
                <a:cs typeface="Calibri"/>
              </a:rPr>
              <a:t>Ce </a:t>
            </a:r>
            <a:r>
              <a:rPr sz="1550" b="1" spc="25" dirty="0">
                <a:latin typeface="Calibri"/>
                <a:cs typeface="Calibri"/>
              </a:rPr>
              <a:t>sont </a:t>
            </a:r>
            <a:r>
              <a:rPr sz="1550" b="1" spc="20" dirty="0">
                <a:latin typeface="Calibri"/>
                <a:cs typeface="Calibri"/>
              </a:rPr>
              <a:t>eux </a:t>
            </a:r>
            <a:r>
              <a:rPr sz="1550" b="1" spc="25" dirty="0">
                <a:latin typeface="Calibri"/>
                <a:cs typeface="Calibri"/>
              </a:rPr>
              <a:t>qui apportent </a:t>
            </a:r>
            <a:r>
              <a:rPr sz="1550" b="1" spc="5" dirty="0">
                <a:latin typeface="Calibri"/>
                <a:cs typeface="Calibri"/>
              </a:rPr>
              <a:t>l’eau</a:t>
            </a:r>
            <a:r>
              <a:rPr sz="1550" b="1" spc="-3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qui</a:t>
            </a:r>
            <a:endParaRPr sz="1550">
              <a:latin typeface="Calibri"/>
              <a:cs typeface="Calibri"/>
            </a:endParaRPr>
          </a:p>
          <a:p>
            <a:pPr marL="12700" marR="54610">
              <a:lnSpc>
                <a:spcPct val="102699"/>
              </a:lnSpc>
              <a:spcBef>
                <a:spcPts val="30"/>
              </a:spcBef>
            </a:pPr>
            <a:r>
              <a:rPr sz="1550" b="1" spc="10" dirty="0">
                <a:latin typeface="Calibri"/>
                <a:cs typeface="Calibri"/>
              </a:rPr>
              <a:t>renouvelle </a:t>
            </a:r>
            <a:r>
              <a:rPr sz="1550" b="1" spc="-5" dirty="0">
                <a:latin typeface="Calibri"/>
                <a:cs typeface="Calibri"/>
              </a:rPr>
              <a:t>la vie. </a:t>
            </a:r>
            <a:r>
              <a:rPr sz="1550" b="1" dirty="0">
                <a:latin typeface="Calibri"/>
                <a:cs typeface="Calibri"/>
              </a:rPr>
              <a:t>La </a:t>
            </a:r>
            <a:r>
              <a:rPr sz="1550" b="1" spc="20" dirty="0">
                <a:latin typeface="Calibri"/>
                <a:cs typeface="Calibri"/>
              </a:rPr>
              <a:t>foudre frappe </a:t>
            </a:r>
            <a:r>
              <a:rPr sz="1550" b="1" spc="25" dirty="0">
                <a:latin typeface="Calibri"/>
                <a:cs typeface="Calibri"/>
              </a:rPr>
              <a:t>pour  </a:t>
            </a:r>
            <a:r>
              <a:rPr sz="1550" b="1" spc="10" dirty="0">
                <a:latin typeface="Calibri"/>
                <a:cs typeface="Calibri"/>
              </a:rPr>
              <a:t>garder </a:t>
            </a:r>
            <a:r>
              <a:rPr sz="1550" b="1" spc="25" dirty="0">
                <a:latin typeface="Calibri"/>
                <a:cs typeface="Calibri"/>
              </a:rPr>
              <a:t>sous </a:t>
            </a:r>
            <a:r>
              <a:rPr sz="1550" b="1" spc="20" dirty="0">
                <a:latin typeface="Calibri"/>
                <a:cs typeface="Calibri"/>
              </a:rPr>
              <a:t>terre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créations </a:t>
            </a:r>
            <a:r>
              <a:rPr sz="1550" b="1" spc="10" dirty="0">
                <a:latin typeface="Calibri"/>
                <a:cs typeface="Calibri"/>
              </a:rPr>
              <a:t>sinistres </a:t>
            </a:r>
            <a:r>
              <a:rPr sz="1550" b="1" spc="20" dirty="0">
                <a:latin typeface="Calibri"/>
                <a:cs typeface="Calibri"/>
              </a:rPr>
              <a:t>de  </a:t>
            </a:r>
            <a:r>
              <a:rPr sz="1550" b="1" spc="15" dirty="0">
                <a:latin typeface="Calibri"/>
                <a:cs typeface="Calibri"/>
              </a:rPr>
              <a:t>Shawiskara.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165100">
              <a:lnSpc>
                <a:spcPct val="1047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10" dirty="0">
                <a:latin typeface="Calibri"/>
                <a:cs typeface="Calibri"/>
              </a:rPr>
              <a:t>réunis </a:t>
            </a:r>
            <a:r>
              <a:rPr sz="1550" b="1" spc="20" dirty="0">
                <a:latin typeface="Calibri"/>
                <a:cs typeface="Calibri"/>
              </a:rPr>
              <a:t>honorent </a:t>
            </a:r>
            <a:r>
              <a:rPr sz="1550" b="1" spc="15" dirty="0">
                <a:latin typeface="Calibri"/>
                <a:cs typeface="Calibri"/>
              </a:rPr>
              <a:t>et </a:t>
            </a:r>
            <a:r>
              <a:rPr sz="1550" b="1" spc="20" dirty="0">
                <a:latin typeface="Calibri"/>
                <a:cs typeface="Calibri"/>
              </a:rPr>
              <a:t>adressent 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à </a:t>
            </a:r>
            <a:r>
              <a:rPr sz="1550" b="1" spc="20" dirty="0">
                <a:latin typeface="Calibri"/>
                <a:cs typeface="Calibri"/>
              </a:rPr>
              <a:t>nos Grands-Pères, </a:t>
            </a:r>
            <a:r>
              <a:rPr sz="1550" b="1" spc="-5" dirty="0">
                <a:latin typeface="Calibri"/>
                <a:cs typeface="Calibri"/>
              </a:rPr>
              <a:t>les  </a:t>
            </a:r>
            <a:r>
              <a:rPr sz="1550" b="1" spc="15" dirty="0">
                <a:latin typeface="Calibri"/>
                <a:cs typeface="Calibri"/>
              </a:rPr>
              <a:t>E</a:t>
            </a:r>
            <a:r>
              <a:rPr sz="2325" b="1" spc="22" baseline="7168" dirty="0">
                <a:latin typeface="Calibri"/>
                <a:cs typeface="Calibri"/>
              </a:rPr>
              <a:t>̂</a:t>
            </a:r>
            <a:r>
              <a:rPr sz="1550" b="1" spc="15" dirty="0">
                <a:latin typeface="Calibri"/>
                <a:cs typeface="Calibri"/>
              </a:rPr>
              <a:t>tres </a:t>
            </a:r>
            <a:r>
              <a:rPr sz="1550" b="1" spc="20" dirty="0">
                <a:latin typeface="Calibri"/>
                <a:cs typeface="Calibri"/>
              </a:rPr>
              <a:t>de</a:t>
            </a:r>
            <a:r>
              <a:rPr sz="1550" b="1" spc="-100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Foudre.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5" dirty="0">
                <a:latin typeface="Calibri"/>
                <a:cs typeface="Calibri"/>
              </a:rPr>
              <a:t>ne </a:t>
            </a:r>
            <a:r>
              <a:rPr sz="1550" b="1" spc="20" dirty="0">
                <a:latin typeface="Calibri"/>
                <a:cs typeface="Calibri"/>
              </a:rPr>
              <a:t>font</a:t>
            </a:r>
            <a:r>
              <a:rPr sz="1550" b="1" spc="-1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3191" y="950975"/>
            <a:ext cx="854963" cy="315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5255" y="950975"/>
            <a:ext cx="1257300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19655" y="950975"/>
            <a:ext cx="425195" cy="3154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01951" y="950975"/>
            <a:ext cx="1001268" cy="3154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3191" y="1252727"/>
            <a:ext cx="873251" cy="31546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23544" y="1252727"/>
            <a:ext cx="2043683" cy="31546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51700" y="723772"/>
            <a:ext cx="2257425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-5" dirty="0"/>
              <a:t>NOS</a:t>
            </a:r>
            <a:r>
              <a:rPr spc="-50" dirty="0"/>
              <a:t> </a:t>
            </a:r>
            <a:r>
              <a:rPr spc="10" dirty="0"/>
              <a:t>GRANDS-PÈRES</a:t>
            </a:r>
          </a:p>
          <a:p>
            <a:pPr marL="12700">
              <a:lnSpc>
                <a:spcPts val="2390"/>
              </a:lnSpc>
            </a:pPr>
            <a:r>
              <a:rPr b="0" spc="20" dirty="0">
                <a:latin typeface="Calibri"/>
                <a:cs typeface="Calibri"/>
              </a:rPr>
              <a:t>OUR</a:t>
            </a:r>
            <a:r>
              <a:rPr b="0" spc="-125" dirty="0">
                <a:latin typeface="Calibri"/>
                <a:cs typeface="Calibri"/>
              </a:rPr>
              <a:t> </a:t>
            </a:r>
            <a:r>
              <a:rPr b="0" spc="5" dirty="0">
                <a:latin typeface="Calibri"/>
                <a:cs typeface="Calibri"/>
              </a:rPr>
              <a:t>GRANDFATHERS</a:t>
            </a:r>
          </a:p>
        </p:txBody>
      </p:sp>
      <p:sp>
        <p:nvSpPr>
          <p:cNvPr id="11" name="object 11"/>
          <p:cNvSpPr/>
          <p:nvPr/>
        </p:nvSpPr>
        <p:spPr>
          <a:xfrm>
            <a:off x="2715767" y="4837176"/>
            <a:ext cx="3337559" cy="202082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78959" y="2161004"/>
            <a:ext cx="4034154" cy="2656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699"/>
              </a:lnSpc>
            </a:pPr>
            <a:r>
              <a:rPr sz="1550" spc="35" dirty="0">
                <a:latin typeface="Calibri"/>
                <a:cs typeface="Calibri"/>
              </a:rPr>
              <a:t>We put our </a:t>
            </a:r>
            <a:r>
              <a:rPr sz="1550" spc="30" dirty="0">
                <a:latin typeface="Calibri"/>
                <a:cs typeface="Calibri"/>
              </a:rPr>
              <a:t>minds </a:t>
            </a:r>
            <a:r>
              <a:rPr sz="1550" spc="10" dirty="0">
                <a:latin typeface="Calibri"/>
                <a:cs typeface="Calibri"/>
              </a:rPr>
              <a:t>together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5" dirty="0">
                <a:latin typeface="Calibri"/>
                <a:cs typeface="Calibri"/>
              </a:rPr>
              <a:t>give </a:t>
            </a:r>
            <a:r>
              <a:rPr sz="1550" spc="25" dirty="0">
                <a:latin typeface="Calibri"/>
                <a:cs typeface="Calibri"/>
              </a:rPr>
              <a:t>thanks </a:t>
            </a:r>
            <a:r>
              <a:rPr sz="1550" dirty="0">
                <a:latin typeface="Calibri"/>
                <a:cs typeface="Calibri"/>
              </a:rPr>
              <a:t>to</a:t>
            </a:r>
            <a:r>
              <a:rPr sz="1550" spc="-100" dirty="0">
                <a:latin typeface="Calibri"/>
                <a:cs typeface="Calibri"/>
              </a:rPr>
              <a:t> </a:t>
            </a:r>
            <a:r>
              <a:rPr sz="1550" spc="35" dirty="0">
                <a:latin typeface="Calibri"/>
                <a:cs typeface="Calibri"/>
              </a:rPr>
              <a:t>our  </a:t>
            </a:r>
            <a:r>
              <a:rPr sz="1550" spc="30" dirty="0">
                <a:latin typeface="Calibri"/>
                <a:cs typeface="Calibri"/>
              </a:rPr>
              <a:t>Grandmother,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35" dirty="0">
                <a:latin typeface="Calibri"/>
                <a:cs typeface="Calibri"/>
              </a:rPr>
              <a:t>Moon, who </a:t>
            </a:r>
            <a:r>
              <a:rPr sz="1550" spc="5" dirty="0">
                <a:latin typeface="Calibri"/>
                <a:cs typeface="Calibri"/>
              </a:rPr>
              <a:t>lights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20" dirty="0">
                <a:latin typeface="Calibri"/>
                <a:cs typeface="Calibri"/>
              </a:rPr>
              <a:t>night-  </a:t>
            </a:r>
            <a:r>
              <a:rPr sz="1550" spc="15" dirty="0">
                <a:latin typeface="Calibri"/>
                <a:cs typeface="Calibri"/>
              </a:rPr>
              <a:t>time </a:t>
            </a:r>
            <a:r>
              <a:rPr sz="1550" spc="20" dirty="0">
                <a:latin typeface="Calibri"/>
                <a:cs typeface="Calibri"/>
              </a:rPr>
              <a:t>sky. She watches over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30" dirty="0">
                <a:latin typeface="Calibri"/>
                <a:cs typeface="Calibri"/>
              </a:rPr>
              <a:t>women’s</a:t>
            </a:r>
            <a:r>
              <a:rPr sz="1550" spc="-5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cycle</a:t>
            </a:r>
            <a:endParaRPr sz="1550">
              <a:latin typeface="Calibri"/>
              <a:cs typeface="Calibri"/>
            </a:endParaRPr>
          </a:p>
          <a:p>
            <a:pPr marL="12700" marR="249554">
              <a:lnSpc>
                <a:spcPct val="100800"/>
              </a:lnSpc>
              <a:spcBef>
                <a:spcPts val="70"/>
              </a:spcBef>
            </a:pPr>
            <a:r>
              <a:rPr sz="1550" spc="20" dirty="0">
                <a:latin typeface="Calibri"/>
                <a:cs typeface="Calibri"/>
              </a:rPr>
              <a:t>over </a:t>
            </a:r>
            <a:r>
              <a:rPr sz="1550" spc="15" dirty="0">
                <a:latin typeface="Calibri"/>
                <a:cs typeface="Calibri"/>
              </a:rPr>
              <a:t>the</a:t>
            </a:r>
            <a:r>
              <a:rPr sz="1550" dirty="0">
                <a:latin typeface="Calibri"/>
                <a:cs typeface="Calibri"/>
              </a:rPr>
              <a:t> </a:t>
            </a:r>
            <a:r>
              <a:rPr sz="1550" spc="25" dirty="0">
                <a:latin typeface="Calibri"/>
                <a:cs typeface="Calibri"/>
              </a:rPr>
              <a:t>arrival</a:t>
            </a:r>
            <a:r>
              <a:rPr sz="1550" spc="-75" dirty="0">
                <a:latin typeface="Calibri"/>
                <a:cs typeface="Calibri"/>
              </a:rPr>
              <a:t> </a:t>
            </a:r>
            <a:r>
              <a:rPr sz="1550" spc="25" dirty="0">
                <a:latin typeface="Calibri"/>
                <a:cs typeface="Calibri"/>
              </a:rPr>
              <a:t>of</a:t>
            </a:r>
            <a:r>
              <a:rPr sz="1550" spc="20" dirty="0">
                <a:latin typeface="Calibri"/>
                <a:cs typeface="Calibri"/>
              </a:rPr>
              <a:t> children</a:t>
            </a:r>
            <a:r>
              <a:rPr sz="1550" spc="-3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here</a:t>
            </a:r>
            <a:r>
              <a:rPr sz="1550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on</a:t>
            </a:r>
            <a:r>
              <a:rPr sz="1550" spc="-40" dirty="0">
                <a:latin typeface="Calibri"/>
                <a:cs typeface="Calibri"/>
              </a:rPr>
              <a:t> </a:t>
            </a:r>
            <a:r>
              <a:rPr sz="1550" spc="25" dirty="0">
                <a:latin typeface="Calibri"/>
                <a:cs typeface="Calibri"/>
              </a:rPr>
              <a:t>Earth.</a:t>
            </a:r>
            <a:r>
              <a:rPr sz="1550" spc="-40" dirty="0">
                <a:latin typeface="Calibri"/>
                <a:cs typeface="Calibri"/>
              </a:rPr>
              <a:t> </a:t>
            </a:r>
            <a:r>
              <a:rPr sz="1550" spc="20" dirty="0">
                <a:latin typeface="Calibri"/>
                <a:cs typeface="Calibri"/>
              </a:rPr>
              <a:t>She  governs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30" dirty="0">
                <a:latin typeface="Calibri"/>
                <a:cs typeface="Calibri"/>
              </a:rPr>
              <a:t>movement </a:t>
            </a:r>
            <a:r>
              <a:rPr sz="1550" spc="25" dirty="0">
                <a:latin typeface="Calibri"/>
                <a:cs typeface="Calibri"/>
              </a:rPr>
              <a:t>of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20" dirty="0">
                <a:latin typeface="Calibri"/>
                <a:cs typeface="Calibri"/>
              </a:rPr>
              <a:t>ocean</a:t>
            </a:r>
            <a:r>
              <a:rPr sz="1550" spc="-160" dirty="0">
                <a:latin typeface="Calibri"/>
                <a:cs typeface="Calibri"/>
              </a:rPr>
              <a:t> </a:t>
            </a:r>
            <a:r>
              <a:rPr sz="1550" spc="15" dirty="0">
                <a:latin typeface="Calibri"/>
                <a:cs typeface="Calibri"/>
              </a:rPr>
              <a:t>tides.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23495">
              <a:lnSpc>
                <a:spcPct val="104600"/>
              </a:lnSpc>
            </a:pPr>
            <a:r>
              <a:rPr sz="1550" spc="15" dirty="0">
                <a:latin typeface="Calibri"/>
                <a:cs typeface="Calibri"/>
              </a:rPr>
              <a:t>With</a:t>
            </a:r>
            <a:r>
              <a:rPr sz="1550" spc="30" dirty="0">
                <a:latin typeface="Calibri"/>
                <a:cs typeface="Calibri"/>
              </a:rPr>
              <a:t> </a:t>
            </a:r>
            <a:r>
              <a:rPr sz="1550" spc="35" dirty="0">
                <a:latin typeface="Calibri"/>
                <a:cs typeface="Calibri"/>
              </a:rPr>
              <a:t>one</a:t>
            </a:r>
            <a:r>
              <a:rPr sz="1550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mind,</a:t>
            </a:r>
            <a:r>
              <a:rPr sz="1550" spc="-10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we</a:t>
            </a:r>
            <a:r>
              <a:rPr sz="1550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send</a:t>
            </a:r>
            <a:r>
              <a:rPr sz="1550" spc="-40" dirty="0">
                <a:latin typeface="Calibri"/>
                <a:cs typeface="Calibri"/>
              </a:rPr>
              <a:t> </a:t>
            </a:r>
            <a:r>
              <a:rPr sz="1550" spc="10" dirty="0">
                <a:latin typeface="Calibri"/>
                <a:cs typeface="Calibri"/>
              </a:rPr>
              <a:t>greetings</a:t>
            </a:r>
            <a:r>
              <a:rPr sz="1550" spc="100" dirty="0">
                <a:latin typeface="Calibri"/>
                <a:cs typeface="Calibri"/>
              </a:rPr>
              <a:t> </a:t>
            </a:r>
            <a:r>
              <a:rPr sz="1550" spc="35" dirty="0">
                <a:latin typeface="Calibri"/>
                <a:cs typeface="Calibri"/>
              </a:rPr>
              <a:t>and</a:t>
            </a:r>
            <a:r>
              <a:rPr sz="1550" spc="-40" dirty="0">
                <a:latin typeface="Calibri"/>
                <a:cs typeface="Calibri"/>
              </a:rPr>
              <a:t> </a:t>
            </a:r>
            <a:r>
              <a:rPr sz="1550" spc="25" dirty="0">
                <a:latin typeface="Calibri"/>
                <a:cs typeface="Calibri"/>
              </a:rPr>
              <a:t>thanks</a:t>
            </a:r>
            <a:r>
              <a:rPr sz="1550" spc="-4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to  </a:t>
            </a:r>
            <a:r>
              <a:rPr sz="1550" spc="35" dirty="0">
                <a:latin typeface="Calibri"/>
                <a:cs typeface="Calibri"/>
              </a:rPr>
              <a:t>our </a:t>
            </a:r>
            <a:r>
              <a:rPr sz="1550" spc="20" dirty="0">
                <a:latin typeface="Calibri"/>
                <a:cs typeface="Calibri"/>
              </a:rPr>
              <a:t>Grandmother,</a:t>
            </a:r>
            <a:r>
              <a:rPr sz="1550" spc="-265" dirty="0">
                <a:latin typeface="Calibri"/>
                <a:cs typeface="Calibri"/>
              </a:rPr>
              <a:t>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35" dirty="0">
                <a:latin typeface="Calibri"/>
                <a:cs typeface="Calibri"/>
              </a:rPr>
              <a:t>Moon.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0" dirty="0">
                <a:latin typeface="Calibri"/>
                <a:cs typeface="Calibri"/>
              </a:rPr>
              <a:t>Now </a:t>
            </a:r>
            <a:r>
              <a:rPr sz="1550" spc="35" dirty="0">
                <a:latin typeface="Calibri"/>
                <a:cs typeface="Calibri"/>
              </a:rPr>
              <a:t>our </a:t>
            </a:r>
            <a:r>
              <a:rPr sz="1550" spc="30" dirty="0">
                <a:latin typeface="Calibri"/>
                <a:cs typeface="Calibri"/>
              </a:rPr>
              <a:t>minds are</a:t>
            </a:r>
            <a:r>
              <a:rPr sz="1550" spc="-260" dirty="0">
                <a:latin typeface="Calibri"/>
                <a:cs typeface="Calibri"/>
              </a:rPr>
              <a:t> </a:t>
            </a:r>
            <a:r>
              <a:rPr sz="1550" spc="35" dirty="0">
                <a:latin typeface="Calibri"/>
                <a:cs typeface="Calibri"/>
              </a:rPr>
              <a:t>one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1342" y="2159350"/>
            <a:ext cx="3618229" cy="2703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765">
              <a:lnSpc>
                <a:spcPct val="103400"/>
              </a:lnSpc>
            </a:pPr>
            <a:r>
              <a:rPr sz="1550" b="1" spc="15" dirty="0">
                <a:latin typeface="Calibri"/>
                <a:cs typeface="Calibri"/>
              </a:rPr>
              <a:t>Réunissons </a:t>
            </a:r>
            <a:r>
              <a:rPr sz="1550" b="1" spc="2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10" dirty="0">
                <a:latin typeface="Calibri"/>
                <a:cs typeface="Calibri"/>
              </a:rPr>
              <a:t>afin </a:t>
            </a:r>
            <a:r>
              <a:rPr sz="1550" b="1" spc="20" dirty="0">
                <a:latin typeface="Calibri"/>
                <a:cs typeface="Calibri"/>
              </a:rPr>
              <a:t>d’honorer </a:t>
            </a:r>
            <a:r>
              <a:rPr sz="1550" b="1" spc="15" dirty="0">
                <a:latin typeface="Calibri"/>
                <a:cs typeface="Calibri"/>
              </a:rPr>
              <a:t>et  </a:t>
            </a:r>
            <a:r>
              <a:rPr sz="1550" b="1" spc="20" dirty="0">
                <a:latin typeface="Calibri"/>
                <a:cs typeface="Calibri"/>
              </a:rPr>
              <a:t>d’adresser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à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20" dirty="0">
                <a:latin typeface="Calibri"/>
                <a:cs typeface="Calibri"/>
              </a:rPr>
              <a:t>Grand-  </a:t>
            </a:r>
            <a:r>
              <a:rPr sz="1550" b="1" spc="15" dirty="0">
                <a:latin typeface="Calibri"/>
                <a:cs typeface="Calibri"/>
              </a:rPr>
              <a:t>mère,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10" dirty="0">
                <a:latin typeface="Calibri"/>
                <a:cs typeface="Calibri"/>
              </a:rPr>
              <a:t>Lune, </a:t>
            </a:r>
            <a:r>
              <a:rPr sz="1550" b="1" spc="20" dirty="0">
                <a:latin typeface="Calibri"/>
                <a:cs typeface="Calibri"/>
              </a:rPr>
              <a:t>qui </a:t>
            </a:r>
            <a:r>
              <a:rPr sz="1550" b="1" dirty="0">
                <a:latin typeface="Calibri"/>
                <a:cs typeface="Calibri"/>
              </a:rPr>
              <a:t>illumine </a:t>
            </a:r>
            <a:r>
              <a:rPr sz="1550" b="1" spc="2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nuits. </a:t>
            </a:r>
            <a:r>
              <a:rPr sz="1550" b="1" dirty="0">
                <a:latin typeface="Calibri"/>
                <a:cs typeface="Calibri"/>
              </a:rPr>
              <a:t>Elle  </a:t>
            </a:r>
            <a:r>
              <a:rPr sz="1550" b="1" spc="-10" dirty="0">
                <a:latin typeface="Calibri"/>
                <a:cs typeface="Calibri"/>
              </a:rPr>
              <a:t>veille, </a:t>
            </a:r>
            <a:r>
              <a:rPr sz="1550" b="1" spc="20" dirty="0">
                <a:latin typeface="Calibri"/>
                <a:cs typeface="Calibri"/>
              </a:rPr>
              <a:t>sur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dirty="0">
                <a:latin typeface="Calibri"/>
                <a:cs typeface="Calibri"/>
              </a:rPr>
              <a:t>Terre-Mère, </a:t>
            </a:r>
            <a:r>
              <a:rPr sz="1550" b="1" spc="15" dirty="0">
                <a:latin typeface="Calibri"/>
                <a:cs typeface="Calibri"/>
              </a:rPr>
              <a:t>à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15" dirty="0">
                <a:latin typeface="Calibri"/>
                <a:cs typeface="Calibri"/>
              </a:rPr>
              <a:t>fécondation  des femmes </a:t>
            </a:r>
            <a:r>
              <a:rPr sz="1550" b="1" spc="20" dirty="0">
                <a:latin typeface="Calibri"/>
                <a:cs typeface="Calibri"/>
              </a:rPr>
              <a:t>qui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20" dirty="0">
                <a:latin typeface="Calibri"/>
                <a:cs typeface="Calibri"/>
              </a:rPr>
              <a:t>donnent </a:t>
            </a:r>
            <a:r>
              <a:rPr sz="1550" b="1" spc="25" dirty="0">
                <a:latin typeface="Calibri"/>
                <a:cs typeface="Calibri"/>
              </a:rPr>
              <a:t>nos</a:t>
            </a:r>
            <a:r>
              <a:rPr sz="1550" b="1" spc="-95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enfants  </a:t>
            </a:r>
            <a:r>
              <a:rPr sz="1550" b="1" spc="10" dirty="0">
                <a:latin typeface="Calibri"/>
                <a:cs typeface="Calibri"/>
              </a:rPr>
              <a:t>chéris. </a:t>
            </a:r>
            <a:r>
              <a:rPr sz="1550" b="1" dirty="0">
                <a:latin typeface="Calibri"/>
                <a:cs typeface="Calibri"/>
              </a:rPr>
              <a:t>Elle régit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spc="20" dirty="0">
                <a:latin typeface="Calibri"/>
                <a:cs typeface="Calibri"/>
              </a:rPr>
              <a:t>mouvement des  marées.</a:t>
            </a:r>
            <a:endParaRPr sz="1550">
              <a:latin typeface="Calibri"/>
              <a:cs typeface="Calibri"/>
            </a:endParaRPr>
          </a:p>
          <a:p>
            <a:pPr marL="12700" marR="5080">
              <a:lnSpc>
                <a:spcPts val="1950"/>
              </a:lnSpc>
              <a:spcBef>
                <a:spcPts val="5"/>
              </a:spcBef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réunis,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acheminons </a:t>
            </a:r>
            <a:r>
              <a:rPr sz="1550" b="1" spc="25" dirty="0">
                <a:latin typeface="Calibri"/>
                <a:cs typeface="Calibri"/>
              </a:rPr>
              <a:t>notre  </a:t>
            </a:r>
            <a:r>
              <a:rPr sz="1550" b="1" spc="15" dirty="0">
                <a:latin typeface="Calibri"/>
                <a:cs typeface="Calibri"/>
              </a:rPr>
              <a:t>gratitude et </a:t>
            </a:r>
            <a:r>
              <a:rPr sz="1550" b="1" spc="25" dirty="0">
                <a:latin typeface="Calibri"/>
                <a:cs typeface="Calibri"/>
              </a:rPr>
              <a:t>nous honorons notre </a:t>
            </a:r>
            <a:r>
              <a:rPr sz="1550" b="1" spc="20" dirty="0">
                <a:latin typeface="Calibri"/>
                <a:cs typeface="Calibri"/>
              </a:rPr>
              <a:t>Grand-  </a:t>
            </a:r>
            <a:r>
              <a:rPr sz="1550" b="1" spc="15" dirty="0">
                <a:latin typeface="Calibri"/>
                <a:cs typeface="Calibri"/>
              </a:rPr>
              <a:t>mère, </a:t>
            </a:r>
            <a:r>
              <a:rPr sz="1550" b="1" spc="-5" dirty="0">
                <a:latin typeface="Calibri"/>
                <a:cs typeface="Calibri"/>
              </a:rPr>
              <a:t>la</a:t>
            </a:r>
            <a:r>
              <a:rPr sz="1550" b="1" spc="-50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Lune.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ts val="1795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0" dirty="0">
                <a:latin typeface="Calibri"/>
                <a:cs typeface="Calibri"/>
              </a:rPr>
              <a:t>ne font</a:t>
            </a:r>
            <a:r>
              <a:rPr sz="1550" b="1" spc="-50" dirty="0">
                <a:latin typeface="Calibri"/>
                <a:cs typeface="Calibri"/>
              </a:rPr>
              <a:t> </a:t>
            </a:r>
            <a:r>
              <a:rPr sz="1550" b="1" spc="3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3191" y="950975"/>
            <a:ext cx="1924812" cy="315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75104" y="950975"/>
            <a:ext cx="425195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57400" y="950975"/>
            <a:ext cx="1888236" cy="3154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3191" y="1252727"/>
            <a:ext cx="873251" cy="3154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23544" y="1252727"/>
            <a:ext cx="2052827" cy="31546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70048" y="1252727"/>
            <a:ext cx="1074420" cy="31546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51700" y="723772"/>
            <a:ext cx="3232785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5" dirty="0"/>
              <a:t>NOTRE </a:t>
            </a:r>
            <a:r>
              <a:rPr spc="10" dirty="0"/>
              <a:t>GRAND-MÈRE LA</a:t>
            </a:r>
            <a:r>
              <a:rPr spc="-285" dirty="0"/>
              <a:t> </a:t>
            </a:r>
            <a:r>
              <a:rPr spc="-5" dirty="0"/>
              <a:t>LUNE</a:t>
            </a:r>
          </a:p>
          <a:p>
            <a:pPr marL="12700">
              <a:lnSpc>
                <a:spcPts val="2390"/>
              </a:lnSpc>
            </a:pPr>
            <a:r>
              <a:rPr b="0" spc="20" dirty="0">
                <a:latin typeface="Calibri"/>
                <a:cs typeface="Calibri"/>
              </a:rPr>
              <a:t>OUR </a:t>
            </a:r>
            <a:r>
              <a:rPr b="0" spc="10" dirty="0">
                <a:latin typeface="Calibri"/>
                <a:cs typeface="Calibri"/>
              </a:rPr>
              <a:t>GRANDMOTHER</a:t>
            </a:r>
            <a:r>
              <a:rPr b="0" spc="-295" dirty="0">
                <a:latin typeface="Calibri"/>
                <a:cs typeface="Calibri"/>
              </a:rPr>
              <a:t> </a:t>
            </a:r>
            <a:r>
              <a:rPr b="0" spc="25" dirty="0">
                <a:latin typeface="Calibri"/>
                <a:cs typeface="Calibri"/>
              </a:rPr>
              <a:t>MOON</a:t>
            </a:r>
          </a:p>
        </p:txBody>
      </p:sp>
      <p:sp>
        <p:nvSpPr>
          <p:cNvPr id="11" name="object 11"/>
          <p:cNvSpPr/>
          <p:nvPr/>
        </p:nvSpPr>
        <p:spPr>
          <a:xfrm>
            <a:off x="3209544" y="4919471"/>
            <a:ext cx="2359152" cy="17099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22952" y="1866110"/>
            <a:ext cx="3808729" cy="2656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86385" algn="just">
              <a:lnSpc>
                <a:spcPct val="102699"/>
              </a:lnSpc>
            </a:pPr>
            <a:r>
              <a:rPr sz="1550" spc="35" dirty="0">
                <a:latin typeface="Calibri"/>
                <a:cs typeface="Calibri"/>
              </a:rPr>
              <a:t>We </a:t>
            </a:r>
            <a:r>
              <a:rPr sz="1550" spc="40" dirty="0">
                <a:latin typeface="Calibri"/>
                <a:cs typeface="Calibri"/>
              </a:rPr>
              <a:t>now </a:t>
            </a:r>
            <a:r>
              <a:rPr sz="1550" spc="30" dirty="0">
                <a:latin typeface="Calibri"/>
                <a:cs typeface="Calibri"/>
              </a:rPr>
              <a:t>send </a:t>
            </a:r>
            <a:r>
              <a:rPr sz="1550" spc="10" dirty="0">
                <a:latin typeface="Calibri"/>
                <a:cs typeface="Calibri"/>
              </a:rPr>
              <a:t>greetings </a:t>
            </a:r>
            <a:r>
              <a:rPr sz="1550" spc="35" dirty="0">
                <a:latin typeface="Calibri"/>
                <a:cs typeface="Calibri"/>
              </a:rPr>
              <a:t>and </a:t>
            </a:r>
            <a:r>
              <a:rPr sz="1550" spc="25" dirty="0">
                <a:latin typeface="Calibri"/>
                <a:cs typeface="Calibri"/>
              </a:rPr>
              <a:t>thanks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35" dirty="0">
                <a:latin typeface="Calibri"/>
                <a:cs typeface="Calibri"/>
              </a:rPr>
              <a:t>our  </a:t>
            </a:r>
            <a:r>
              <a:rPr sz="1550" spc="20" dirty="0">
                <a:latin typeface="Calibri"/>
                <a:cs typeface="Calibri"/>
              </a:rPr>
              <a:t>elder Brother,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25" dirty="0">
                <a:latin typeface="Calibri"/>
                <a:cs typeface="Calibri"/>
              </a:rPr>
              <a:t>Daytime </a:t>
            </a:r>
            <a:r>
              <a:rPr sz="1550" spc="5" dirty="0">
                <a:latin typeface="Calibri"/>
                <a:cs typeface="Calibri"/>
              </a:rPr>
              <a:t>light. </a:t>
            </a:r>
            <a:r>
              <a:rPr sz="1550" spc="30" dirty="0">
                <a:latin typeface="Calibri"/>
                <a:cs typeface="Calibri"/>
              </a:rPr>
              <a:t>He</a:t>
            </a:r>
            <a:r>
              <a:rPr sz="1550" spc="-80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works  </a:t>
            </a:r>
            <a:r>
              <a:rPr sz="1550" spc="10" dirty="0">
                <a:latin typeface="Calibri"/>
                <a:cs typeface="Calibri"/>
              </a:rPr>
              <a:t>with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30" dirty="0">
                <a:latin typeface="Calibri"/>
                <a:cs typeface="Calibri"/>
              </a:rPr>
              <a:t>male </a:t>
            </a:r>
            <a:r>
              <a:rPr sz="1550" spc="10" dirty="0">
                <a:latin typeface="Calibri"/>
                <a:cs typeface="Calibri"/>
              </a:rPr>
              <a:t>life </a:t>
            </a:r>
            <a:r>
              <a:rPr sz="1550" spc="35" dirty="0">
                <a:latin typeface="Calibri"/>
                <a:cs typeface="Calibri"/>
              </a:rPr>
              <a:t>and </a:t>
            </a:r>
            <a:r>
              <a:rPr sz="1550" spc="15" dirty="0">
                <a:latin typeface="Calibri"/>
                <a:cs typeface="Calibri"/>
              </a:rPr>
              <a:t>each </a:t>
            </a:r>
            <a:r>
              <a:rPr sz="1550" spc="35" dirty="0">
                <a:latin typeface="Calibri"/>
                <a:cs typeface="Calibri"/>
              </a:rPr>
              <a:t>day </a:t>
            </a:r>
            <a:r>
              <a:rPr sz="1550" spc="15" dirty="0">
                <a:latin typeface="Calibri"/>
                <a:cs typeface="Calibri"/>
              </a:rPr>
              <a:t>travels</a:t>
            </a:r>
            <a:r>
              <a:rPr sz="1550" spc="-145" dirty="0">
                <a:latin typeface="Calibri"/>
                <a:cs typeface="Calibri"/>
              </a:rPr>
              <a:t> </a:t>
            </a:r>
            <a:r>
              <a:rPr sz="1550" spc="15" dirty="0">
                <a:latin typeface="Calibri"/>
                <a:cs typeface="Calibri"/>
              </a:rPr>
              <a:t>the</a:t>
            </a:r>
            <a:endParaRPr sz="1550">
              <a:latin typeface="Calibri"/>
              <a:cs typeface="Calibri"/>
            </a:endParaRPr>
          </a:p>
          <a:p>
            <a:pPr marL="12700" marR="492125">
              <a:lnSpc>
                <a:spcPct val="100800"/>
              </a:lnSpc>
              <a:spcBef>
                <a:spcPts val="70"/>
              </a:spcBef>
            </a:pPr>
            <a:r>
              <a:rPr sz="1550" spc="20" dirty="0">
                <a:latin typeface="Calibri"/>
                <a:cs typeface="Calibri"/>
              </a:rPr>
              <a:t>sky </a:t>
            </a:r>
            <a:r>
              <a:rPr sz="1550" spc="30" dirty="0">
                <a:latin typeface="Calibri"/>
                <a:cs typeface="Calibri"/>
              </a:rPr>
              <a:t>from </a:t>
            </a:r>
            <a:r>
              <a:rPr sz="1550" spc="25" dirty="0">
                <a:latin typeface="Calibri"/>
                <a:cs typeface="Calibri"/>
              </a:rPr>
              <a:t>east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15" dirty="0">
                <a:latin typeface="Calibri"/>
                <a:cs typeface="Calibri"/>
              </a:rPr>
              <a:t>west, </a:t>
            </a:r>
            <a:r>
              <a:rPr sz="1550" spc="20" dirty="0">
                <a:latin typeface="Calibri"/>
                <a:cs typeface="Calibri"/>
              </a:rPr>
              <a:t>bringing</a:t>
            </a:r>
            <a:r>
              <a:rPr sz="1550" spc="-7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warmth,  </a:t>
            </a:r>
            <a:r>
              <a:rPr sz="1550" spc="10" dirty="0">
                <a:latin typeface="Calibri"/>
                <a:cs typeface="Calibri"/>
              </a:rPr>
              <a:t>strength </a:t>
            </a:r>
            <a:r>
              <a:rPr sz="1550" spc="35" dirty="0">
                <a:latin typeface="Calibri"/>
                <a:cs typeface="Calibri"/>
              </a:rPr>
              <a:t>and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10" dirty="0">
                <a:latin typeface="Calibri"/>
                <a:cs typeface="Calibri"/>
              </a:rPr>
              <a:t>light </a:t>
            </a:r>
            <a:r>
              <a:rPr sz="1550" spc="25" dirty="0">
                <a:latin typeface="Calibri"/>
                <a:cs typeface="Calibri"/>
              </a:rPr>
              <a:t>of </a:t>
            </a:r>
            <a:r>
              <a:rPr sz="1550" spc="15" dirty="0">
                <a:latin typeface="Calibri"/>
                <a:cs typeface="Calibri"/>
              </a:rPr>
              <a:t>a </a:t>
            </a:r>
            <a:r>
              <a:rPr sz="1550" spc="30" dirty="0">
                <a:latin typeface="Calibri"/>
                <a:cs typeface="Calibri"/>
              </a:rPr>
              <a:t>new</a:t>
            </a:r>
            <a:r>
              <a:rPr sz="1550" spc="-120" dirty="0">
                <a:latin typeface="Calibri"/>
                <a:cs typeface="Calibri"/>
              </a:rPr>
              <a:t> </a:t>
            </a:r>
            <a:r>
              <a:rPr sz="1550" spc="10" dirty="0">
                <a:latin typeface="Calibri"/>
                <a:cs typeface="Calibri"/>
              </a:rPr>
              <a:t>day.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550" spc="15" dirty="0">
                <a:latin typeface="Calibri"/>
                <a:cs typeface="Calibri"/>
              </a:rPr>
              <a:t>With </a:t>
            </a:r>
            <a:r>
              <a:rPr sz="1550" spc="35" dirty="0">
                <a:latin typeface="Calibri"/>
                <a:cs typeface="Calibri"/>
              </a:rPr>
              <a:t>one </a:t>
            </a:r>
            <a:r>
              <a:rPr sz="1550" spc="30" dirty="0">
                <a:latin typeface="Calibri"/>
                <a:cs typeface="Calibri"/>
              </a:rPr>
              <a:t>mind, we send </a:t>
            </a:r>
            <a:r>
              <a:rPr sz="1550" spc="10" dirty="0">
                <a:latin typeface="Calibri"/>
                <a:cs typeface="Calibri"/>
              </a:rPr>
              <a:t>greetings </a:t>
            </a:r>
            <a:r>
              <a:rPr sz="1550" spc="35" dirty="0">
                <a:latin typeface="Calibri"/>
                <a:cs typeface="Calibri"/>
              </a:rPr>
              <a:t>and</a:t>
            </a:r>
            <a:r>
              <a:rPr sz="1550" spc="-190" dirty="0">
                <a:latin typeface="Calibri"/>
                <a:cs typeface="Calibri"/>
              </a:rPr>
              <a:t> </a:t>
            </a:r>
            <a:r>
              <a:rPr sz="1550" spc="25" dirty="0">
                <a:latin typeface="Calibri"/>
                <a:cs typeface="Calibri"/>
              </a:rPr>
              <a:t>thanks</a:t>
            </a:r>
            <a:endParaRPr sz="155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85"/>
              </a:spcBef>
            </a:pPr>
            <a:r>
              <a:rPr sz="1550" spc="-5" dirty="0">
                <a:latin typeface="Calibri"/>
                <a:cs typeface="Calibri"/>
              </a:rPr>
              <a:t>to </a:t>
            </a:r>
            <a:r>
              <a:rPr sz="1550" spc="35" dirty="0">
                <a:latin typeface="Calibri"/>
                <a:cs typeface="Calibri"/>
              </a:rPr>
              <a:t>our </a:t>
            </a:r>
            <a:r>
              <a:rPr sz="1550" spc="5" dirty="0">
                <a:latin typeface="Calibri"/>
                <a:cs typeface="Calibri"/>
              </a:rPr>
              <a:t>Brother, </a:t>
            </a:r>
            <a:r>
              <a:rPr sz="1550" spc="15" dirty="0">
                <a:latin typeface="Calibri"/>
                <a:cs typeface="Calibri"/>
              </a:rPr>
              <a:t>the</a:t>
            </a:r>
            <a:r>
              <a:rPr sz="1550" spc="-65" dirty="0">
                <a:latin typeface="Calibri"/>
                <a:cs typeface="Calibri"/>
              </a:rPr>
              <a:t> </a:t>
            </a:r>
            <a:r>
              <a:rPr sz="1550" spc="25" dirty="0">
                <a:latin typeface="Calibri"/>
                <a:cs typeface="Calibri"/>
              </a:rPr>
              <a:t>Sun.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550" spc="25" dirty="0">
                <a:latin typeface="Calibri"/>
                <a:cs typeface="Calibri"/>
              </a:rPr>
              <a:t>Now</a:t>
            </a:r>
            <a:r>
              <a:rPr sz="1550" spc="5" dirty="0">
                <a:latin typeface="Calibri"/>
                <a:cs typeface="Calibri"/>
              </a:rPr>
              <a:t> </a:t>
            </a:r>
            <a:r>
              <a:rPr sz="1550" spc="35" dirty="0">
                <a:latin typeface="Calibri"/>
                <a:cs typeface="Calibri"/>
              </a:rPr>
              <a:t>our</a:t>
            </a:r>
            <a:r>
              <a:rPr sz="1550" spc="-60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minds</a:t>
            </a:r>
            <a:r>
              <a:rPr sz="1550" spc="-5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are</a:t>
            </a:r>
            <a:r>
              <a:rPr sz="1550" spc="-7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700" y="1864456"/>
            <a:ext cx="4007485" cy="2950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84455">
              <a:lnSpc>
                <a:spcPct val="103400"/>
              </a:lnSpc>
            </a:pPr>
            <a:r>
              <a:rPr sz="1550" b="1" spc="20" dirty="0">
                <a:latin typeface="Calibri"/>
                <a:cs typeface="Calibri"/>
              </a:rPr>
              <a:t>Maintenant, </a:t>
            </a:r>
            <a:r>
              <a:rPr sz="1550" b="1" spc="25" dirty="0">
                <a:latin typeface="Calibri"/>
                <a:cs typeface="Calibri"/>
              </a:rPr>
              <a:t>honorons </a:t>
            </a:r>
            <a:r>
              <a:rPr sz="1550" b="1" spc="15" dirty="0">
                <a:latin typeface="Calibri"/>
                <a:cs typeface="Calibri"/>
              </a:rPr>
              <a:t>et </a:t>
            </a:r>
            <a:r>
              <a:rPr sz="1550" b="1" spc="20" dirty="0">
                <a:latin typeface="Calibri"/>
                <a:cs typeface="Calibri"/>
              </a:rPr>
              <a:t>adressons </a:t>
            </a:r>
            <a:r>
              <a:rPr sz="1550" b="1" spc="25" dirty="0">
                <a:latin typeface="Calibri"/>
                <a:cs typeface="Calibri"/>
              </a:rPr>
              <a:t>notre  </a:t>
            </a:r>
            <a:r>
              <a:rPr sz="1550" b="1" spc="15" dirty="0">
                <a:latin typeface="Calibri"/>
                <a:cs typeface="Calibri"/>
              </a:rPr>
              <a:t>gratitude </a:t>
            </a:r>
            <a:r>
              <a:rPr sz="1550" b="1" spc="10" dirty="0">
                <a:latin typeface="Calibri"/>
                <a:cs typeface="Calibri"/>
              </a:rPr>
              <a:t>envers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20" dirty="0">
                <a:latin typeface="Calibri"/>
                <a:cs typeface="Calibri"/>
              </a:rPr>
              <a:t>Grand </a:t>
            </a:r>
            <a:r>
              <a:rPr sz="1550" b="1" spc="10" dirty="0">
                <a:latin typeface="Calibri"/>
                <a:cs typeface="Calibri"/>
              </a:rPr>
              <a:t>Frère,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spc="-10" dirty="0">
                <a:latin typeface="Calibri"/>
                <a:cs typeface="Calibri"/>
              </a:rPr>
              <a:t>Soleil,  </a:t>
            </a:r>
            <a:r>
              <a:rPr sz="1550" b="1" spc="20" dirty="0">
                <a:latin typeface="Calibri"/>
                <a:cs typeface="Calibri"/>
              </a:rPr>
              <a:t>qui </a:t>
            </a:r>
            <a:r>
              <a:rPr sz="1550" b="1" spc="25" dirty="0">
                <a:latin typeface="Calibri"/>
                <a:cs typeface="Calibri"/>
              </a:rPr>
              <a:t>nous donne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5" dirty="0">
                <a:latin typeface="Calibri"/>
                <a:cs typeface="Calibri"/>
              </a:rPr>
              <a:t>lumière </a:t>
            </a:r>
            <a:r>
              <a:rPr sz="1550" b="1" spc="25" dirty="0">
                <a:latin typeface="Calibri"/>
                <a:cs typeface="Calibri"/>
              </a:rPr>
              <a:t>du </a:t>
            </a:r>
            <a:r>
              <a:rPr sz="1550" b="1" spc="-5" dirty="0">
                <a:latin typeface="Calibri"/>
                <a:cs typeface="Calibri"/>
              </a:rPr>
              <a:t>jour. </a:t>
            </a:r>
            <a:r>
              <a:rPr sz="1550" b="1" spc="15" dirty="0">
                <a:latin typeface="Calibri"/>
                <a:cs typeface="Calibri"/>
              </a:rPr>
              <a:t>Il </a:t>
            </a:r>
            <a:r>
              <a:rPr sz="1550" b="1" spc="20" dirty="0">
                <a:latin typeface="Calibri"/>
                <a:cs typeface="Calibri"/>
              </a:rPr>
              <a:t>rythme </a:t>
            </a:r>
            <a:r>
              <a:rPr sz="1550" b="1" spc="-5" dirty="0">
                <a:latin typeface="Calibri"/>
                <a:cs typeface="Calibri"/>
              </a:rPr>
              <a:t>le  </a:t>
            </a:r>
            <a:r>
              <a:rPr sz="1550" b="1" spc="10" dirty="0">
                <a:latin typeface="Calibri"/>
                <a:cs typeface="Calibri"/>
              </a:rPr>
              <a:t>travail </a:t>
            </a:r>
            <a:r>
              <a:rPr sz="1550" b="1" spc="25" dirty="0">
                <a:latin typeface="Calibri"/>
                <a:cs typeface="Calibri"/>
              </a:rPr>
              <a:t>de </a:t>
            </a:r>
            <a:r>
              <a:rPr sz="1550" b="1" spc="-5" dirty="0">
                <a:latin typeface="Calibri"/>
                <a:cs typeface="Calibri"/>
              </a:rPr>
              <a:t>la vie </a:t>
            </a:r>
            <a:r>
              <a:rPr sz="1550" b="1" spc="10" dirty="0">
                <a:latin typeface="Calibri"/>
                <a:cs typeface="Calibri"/>
              </a:rPr>
              <a:t>masculine </a:t>
            </a:r>
            <a:r>
              <a:rPr sz="1550" b="1" spc="20" dirty="0">
                <a:latin typeface="Calibri"/>
                <a:cs typeface="Calibri"/>
              </a:rPr>
              <a:t>et, chaque</a:t>
            </a:r>
            <a:r>
              <a:rPr sz="1550" b="1" spc="114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jour,</a:t>
            </a:r>
            <a:endParaRPr sz="1550">
              <a:latin typeface="Calibri"/>
              <a:cs typeface="Calibri"/>
            </a:endParaRPr>
          </a:p>
          <a:p>
            <a:pPr marL="12700" marR="69850">
              <a:lnSpc>
                <a:spcPts val="1950"/>
              </a:lnSpc>
            </a:pPr>
            <a:r>
              <a:rPr sz="1550" b="1" spc="-10" dirty="0">
                <a:latin typeface="Calibri"/>
                <a:cs typeface="Calibri"/>
              </a:rPr>
              <a:t>il </a:t>
            </a:r>
            <a:r>
              <a:rPr sz="1550" b="1" dirty="0">
                <a:latin typeface="Calibri"/>
                <a:cs typeface="Calibri"/>
              </a:rPr>
              <a:t>voyage </a:t>
            </a:r>
            <a:r>
              <a:rPr sz="1550" b="1" spc="20" dirty="0">
                <a:latin typeface="Calibri"/>
                <a:cs typeface="Calibri"/>
              </a:rPr>
              <a:t>dans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dirty="0">
                <a:latin typeface="Calibri"/>
                <a:cs typeface="Calibri"/>
              </a:rPr>
              <a:t>ciel </a:t>
            </a:r>
            <a:r>
              <a:rPr sz="1550" b="1" spc="15" dirty="0">
                <a:latin typeface="Calibri"/>
                <a:cs typeface="Calibri"/>
              </a:rPr>
              <a:t>d’est en </a:t>
            </a:r>
            <a:r>
              <a:rPr sz="1550" b="1" spc="25" dirty="0">
                <a:latin typeface="Calibri"/>
                <a:cs typeface="Calibri"/>
              </a:rPr>
              <a:t>ouest, apportant 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10" dirty="0">
                <a:latin typeface="Calibri"/>
                <a:cs typeface="Calibri"/>
              </a:rPr>
              <a:t>chaleur,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15" dirty="0">
                <a:latin typeface="Calibri"/>
                <a:cs typeface="Calibri"/>
              </a:rPr>
              <a:t>force et </a:t>
            </a:r>
            <a:r>
              <a:rPr sz="1550" b="1" dirty="0">
                <a:latin typeface="Calibri"/>
                <a:cs typeface="Calibri"/>
              </a:rPr>
              <a:t>la </a:t>
            </a:r>
            <a:r>
              <a:rPr sz="1550" b="1" spc="5" dirty="0">
                <a:latin typeface="Calibri"/>
                <a:cs typeface="Calibri"/>
              </a:rPr>
              <a:t>lumière </a:t>
            </a:r>
            <a:r>
              <a:rPr sz="1550" b="1" spc="25" dirty="0">
                <a:latin typeface="Calibri"/>
                <a:cs typeface="Calibri"/>
              </a:rPr>
              <a:t>du jour  </a:t>
            </a:r>
            <a:r>
              <a:rPr sz="1550" b="1" spc="15" dirty="0">
                <a:latin typeface="Calibri"/>
                <a:cs typeface="Calibri"/>
              </a:rPr>
              <a:t>nouveau.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 marR="5080">
              <a:lnSpc>
                <a:spcPct val="1047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10" dirty="0">
                <a:latin typeface="Calibri"/>
                <a:cs typeface="Calibri"/>
              </a:rPr>
              <a:t>réunis, </a:t>
            </a:r>
            <a:r>
              <a:rPr sz="1550" b="1" spc="20" dirty="0">
                <a:latin typeface="Calibri"/>
                <a:cs typeface="Calibri"/>
              </a:rPr>
              <a:t>adressons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</a:t>
            </a:r>
            <a:r>
              <a:rPr sz="1550" b="1" spc="-140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et  </a:t>
            </a:r>
            <a:r>
              <a:rPr sz="1550" b="1" spc="25" dirty="0">
                <a:latin typeface="Calibri"/>
                <a:cs typeface="Calibri"/>
              </a:rPr>
              <a:t>honorons notre </a:t>
            </a:r>
            <a:r>
              <a:rPr sz="1550" b="1" spc="10" dirty="0">
                <a:latin typeface="Calibri"/>
                <a:cs typeface="Calibri"/>
              </a:rPr>
              <a:t>Frère, </a:t>
            </a:r>
            <a:r>
              <a:rPr sz="1550" b="1" spc="-5" dirty="0">
                <a:latin typeface="Calibri"/>
                <a:cs typeface="Calibri"/>
              </a:rPr>
              <a:t>le</a:t>
            </a:r>
            <a:r>
              <a:rPr sz="1550" b="1" spc="-114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Soleil.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5" dirty="0">
                <a:latin typeface="Calibri"/>
                <a:cs typeface="Calibri"/>
              </a:rPr>
              <a:t>ne </a:t>
            </a:r>
            <a:r>
              <a:rPr sz="1550" b="1" spc="20" dirty="0">
                <a:latin typeface="Calibri"/>
                <a:cs typeface="Calibri"/>
              </a:rPr>
              <a:t>font</a:t>
            </a:r>
            <a:r>
              <a:rPr sz="1550" b="1" spc="-1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3191" y="950975"/>
            <a:ext cx="3671316" cy="315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191" y="1252727"/>
            <a:ext cx="873251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23544" y="1252727"/>
            <a:ext cx="1001268" cy="3154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27632" y="1252727"/>
            <a:ext cx="1339595" cy="3154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70048" y="1252727"/>
            <a:ext cx="790955" cy="31546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51700" y="723772"/>
            <a:ext cx="3357879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5" dirty="0"/>
              <a:t>NOTRE </a:t>
            </a:r>
            <a:r>
              <a:rPr spc="10" dirty="0"/>
              <a:t>GRAND FRÈRE LE</a:t>
            </a:r>
            <a:r>
              <a:rPr spc="-305" dirty="0"/>
              <a:t> </a:t>
            </a:r>
            <a:r>
              <a:rPr spc="5" dirty="0"/>
              <a:t>SOLEIL</a:t>
            </a:r>
          </a:p>
          <a:p>
            <a:pPr marL="12700">
              <a:lnSpc>
                <a:spcPts val="2390"/>
              </a:lnSpc>
            </a:pPr>
            <a:r>
              <a:rPr b="0" spc="20" dirty="0">
                <a:latin typeface="Calibri"/>
                <a:cs typeface="Calibri"/>
              </a:rPr>
              <a:t>OUR</a:t>
            </a:r>
            <a:r>
              <a:rPr b="0" spc="-65" dirty="0">
                <a:latin typeface="Calibri"/>
                <a:cs typeface="Calibri"/>
              </a:rPr>
              <a:t> </a:t>
            </a:r>
            <a:r>
              <a:rPr b="0" spc="15" dirty="0">
                <a:latin typeface="Calibri"/>
                <a:cs typeface="Calibri"/>
              </a:rPr>
              <a:t>ELDER</a:t>
            </a:r>
            <a:r>
              <a:rPr b="0" spc="-125" dirty="0">
                <a:latin typeface="Calibri"/>
                <a:cs typeface="Calibri"/>
              </a:rPr>
              <a:t> </a:t>
            </a:r>
            <a:r>
              <a:rPr b="0" spc="10" dirty="0">
                <a:latin typeface="Calibri"/>
                <a:cs typeface="Calibri"/>
              </a:rPr>
              <a:t>BROTHER</a:t>
            </a:r>
            <a:r>
              <a:rPr b="0" spc="-135" dirty="0">
                <a:latin typeface="Calibri"/>
                <a:cs typeface="Calibri"/>
              </a:rPr>
              <a:t> </a:t>
            </a:r>
            <a:r>
              <a:rPr b="0" spc="10" dirty="0">
                <a:latin typeface="Calibri"/>
                <a:cs typeface="Calibri"/>
              </a:rPr>
              <a:t>SUN</a:t>
            </a:r>
          </a:p>
        </p:txBody>
      </p:sp>
      <p:sp>
        <p:nvSpPr>
          <p:cNvPr id="10" name="object 10"/>
          <p:cNvSpPr/>
          <p:nvPr/>
        </p:nvSpPr>
        <p:spPr>
          <a:xfrm>
            <a:off x="3511296" y="4690871"/>
            <a:ext cx="1783079" cy="157276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15915" y="1651406"/>
            <a:ext cx="3829685" cy="33896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5"/>
              </a:spcBef>
            </a:pPr>
            <a:r>
              <a:rPr sz="1550" spc="35" dirty="0">
                <a:latin typeface="Calibri"/>
                <a:cs typeface="Calibri"/>
              </a:rPr>
              <a:t>We </a:t>
            </a:r>
            <a:r>
              <a:rPr sz="1550" spc="5" dirty="0">
                <a:latin typeface="Calibri"/>
                <a:cs typeface="Calibri"/>
              </a:rPr>
              <a:t>give </a:t>
            </a:r>
            <a:r>
              <a:rPr sz="1550" spc="25" dirty="0">
                <a:latin typeface="Calibri"/>
                <a:cs typeface="Calibri"/>
              </a:rPr>
              <a:t>thanks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15" dirty="0">
                <a:latin typeface="Calibri"/>
                <a:cs typeface="Calibri"/>
              </a:rPr>
              <a:t>the Stars, the </a:t>
            </a:r>
            <a:r>
              <a:rPr sz="1550" spc="25" dirty="0">
                <a:latin typeface="Calibri"/>
                <a:cs typeface="Calibri"/>
              </a:rPr>
              <a:t>beautiful  </a:t>
            </a:r>
            <a:r>
              <a:rPr sz="1550" spc="10" dirty="0">
                <a:latin typeface="Calibri"/>
                <a:cs typeface="Calibri"/>
              </a:rPr>
              <a:t>nighttime </a:t>
            </a:r>
            <a:r>
              <a:rPr sz="1550" spc="5" dirty="0">
                <a:latin typeface="Calibri"/>
                <a:cs typeface="Calibri"/>
              </a:rPr>
              <a:t>lights </a:t>
            </a:r>
            <a:r>
              <a:rPr sz="1550" spc="10" dirty="0">
                <a:latin typeface="Calibri"/>
                <a:cs typeface="Calibri"/>
              </a:rPr>
              <a:t>in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20" dirty="0">
                <a:latin typeface="Calibri"/>
                <a:cs typeface="Calibri"/>
              </a:rPr>
              <a:t>sky. </a:t>
            </a:r>
            <a:r>
              <a:rPr sz="1550" spc="30" dirty="0">
                <a:latin typeface="Calibri"/>
                <a:cs typeface="Calibri"/>
              </a:rPr>
              <a:t>They bring </a:t>
            </a:r>
            <a:r>
              <a:rPr sz="1550" spc="25" dirty="0">
                <a:latin typeface="Calibri"/>
                <a:cs typeface="Calibri"/>
              </a:rPr>
              <a:t>comfort  </a:t>
            </a:r>
            <a:r>
              <a:rPr sz="1550" spc="10" dirty="0">
                <a:latin typeface="Calibri"/>
                <a:cs typeface="Calibri"/>
              </a:rPr>
              <a:t>in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30" dirty="0">
                <a:latin typeface="Calibri"/>
                <a:cs typeface="Calibri"/>
              </a:rPr>
              <a:t>darkness </a:t>
            </a:r>
            <a:r>
              <a:rPr sz="1550" spc="35" dirty="0">
                <a:latin typeface="Calibri"/>
                <a:cs typeface="Calibri"/>
              </a:rPr>
              <a:t>and </a:t>
            </a:r>
            <a:r>
              <a:rPr sz="1550" spc="30" dirty="0">
                <a:latin typeface="Calibri"/>
                <a:cs typeface="Calibri"/>
              </a:rPr>
              <a:t>dew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25" dirty="0">
                <a:latin typeface="Calibri"/>
                <a:cs typeface="Calibri"/>
              </a:rPr>
              <a:t>gardens</a:t>
            </a:r>
            <a:r>
              <a:rPr sz="1550" spc="-180" dirty="0">
                <a:latin typeface="Calibri"/>
                <a:cs typeface="Calibri"/>
              </a:rPr>
              <a:t> </a:t>
            </a:r>
            <a:r>
              <a:rPr sz="1550" spc="35" dirty="0">
                <a:latin typeface="Calibri"/>
                <a:cs typeface="Calibri"/>
              </a:rPr>
              <a:t>and</a:t>
            </a:r>
            <a:endParaRPr sz="1550">
              <a:latin typeface="Calibri"/>
              <a:cs typeface="Calibri"/>
            </a:endParaRPr>
          </a:p>
          <a:p>
            <a:pPr marL="12700" marR="21590">
              <a:lnSpc>
                <a:spcPct val="102699"/>
              </a:lnSpc>
              <a:spcBef>
                <a:spcPts val="35"/>
              </a:spcBef>
            </a:pPr>
            <a:r>
              <a:rPr sz="1550" spc="25" dirty="0">
                <a:latin typeface="Calibri"/>
                <a:cs typeface="Calibri"/>
              </a:rPr>
              <a:t>growing </a:t>
            </a:r>
            <a:r>
              <a:rPr sz="1550" spc="15" dirty="0">
                <a:latin typeface="Calibri"/>
                <a:cs typeface="Calibri"/>
              </a:rPr>
              <a:t>things. </a:t>
            </a:r>
            <a:r>
              <a:rPr sz="1550" spc="30" dirty="0">
                <a:latin typeface="Calibri"/>
                <a:cs typeface="Calibri"/>
              </a:rPr>
              <a:t>They </a:t>
            </a:r>
            <a:r>
              <a:rPr sz="1550" spc="20" dirty="0">
                <a:latin typeface="Calibri"/>
                <a:cs typeface="Calibri"/>
              </a:rPr>
              <a:t>guide </a:t>
            </a:r>
            <a:r>
              <a:rPr sz="1550" spc="30" dirty="0">
                <a:latin typeface="Calibri"/>
                <a:cs typeface="Calibri"/>
              </a:rPr>
              <a:t>us </a:t>
            </a:r>
            <a:r>
              <a:rPr sz="1550" spc="40" dirty="0">
                <a:latin typeface="Calibri"/>
                <a:cs typeface="Calibri"/>
              </a:rPr>
              <a:t>home </a:t>
            </a:r>
            <a:r>
              <a:rPr sz="1550" spc="35" dirty="0">
                <a:latin typeface="Calibri"/>
                <a:cs typeface="Calibri"/>
              </a:rPr>
              <a:t>and  </a:t>
            </a:r>
            <a:r>
              <a:rPr sz="1550" spc="30" dirty="0">
                <a:latin typeface="Calibri"/>
                <a:cs typeface="Calibri"/>
              </a:rPr>
              <a:t>message us </a:t>
            </a:r>
            <a:r>
              <a:rPr sz="1550" spc="25" dirty="0">
                <a:latin typeface="Calibri"/>
                <a:cs typeface="Calibri"/>
              </a:rPr>
              <a:t>of </a:t>
            </a:r>
            <a:r>
              <a:rPr sz="1550" spc="10" dirty="0">
                <a:latin typeface="Calibri"/>
                <a:cs typeface="Calibri"/>
              </a:rPr>
              <a:t>times </a:t>
            </a:r>
            <a:r>
              <a:rPr sz="1550" spc="30" dirty="0">
                <a:latin typeface="Calibri"/>
                <a:cs typeface="Calibri"/>
              </a:rPr>
              <a:t>when we should </a:t>
            </a:r>
            <a:r>
              <a:rPr sz="1550" spc="35" dirty="0">
                <a:latin typeface="Calibri"/>
                <a:cs typeface="Calibri"/>
              </a:rPr>
              <a:t>hunt  and </a:t>
            </a:r>
            <a:r>
              <a:rPr sz="1550" spc="20" dirty="0">
                <a:latin typeface="Calibri"/>
                <a:cs typeface="Calibri"/>
              </a:rPr>
              <a:t>return </a:t>
            </a:r>
            <a:r>
              <a:rPr sz="1550" spc="40" dirty="0">
                <a:latin typeface="Calibri"/>
                <a:cs typeface="Calibri"/>
              </a:rPr>
              <a:t>home </a:t>
            </a:r>
            <a:r>
              <a:rPr sz="1550" spc="25" dirty="0">
                <a:latin typeface="Calibri"/>
                <a:cs typeface="Calibri"/>
              </a:rPr>
              <a:t>for ceremony. </a:t>
            </a:r>
            <a:r>
              <a:rPr sz="1550" spc="35" dirty="0">
                <a:latin typeface="Calibri"/>
                <a:cs typeface="Calibri"/>
              </a:rPr>
              <a:t>We </a:t>
            </a:r>
            <a:r>
              <a:rPr sz="1550" spc="30" dirty="0">
                <a:latin typeface="Calibri"/>
                <a:cs typeface="Calibri"/>
              </a:rPr>
              <a:t>have  </a:t>
            </a:r>
            <a:r>
              <a:rPr sz="1550" spc="15" dirty="0">
                <a:latin typeface="Calibri"/>
                <a:cs typeface="Calibri"/>
              </a:rPr>
              <a:t>forgotten </a:t>
            </a:r>
            <a:r>
              <a:rPr sz="1550" spc="25" dirty="0">
                <a:latin typeface="Calibri"/>
                <a:cs typeface="Calibri"/>
              </a:rPr>
              <a:t>much </a:t>
            </a:r>
            <a:r>
              <a:rPr sz="1550" spc="40" dirty="0">
                <a:latin typeface="Calibri"/>
                <a:cs typeface="Calibri"/>
              </a:rPr>
              <a:t>about </a:t>
            </a:r>
            <a:r>
              <a:rPr sz="1550" spc="15" dirty="0">
                <a:latin typeface="Calibri"/>
                <a:cs typeface="Calibri"/>
              </a:rPr>
              <a:t>them </a:t>
            </a:r>
            <a:r>
              <a:rPr sz="1550" spc="35" dirty="0">
                <a:latin typeface="Calibri"/>
                <a:cs typeface="Calibri"/>
              </a:rPr>
              <a:t>but </a:t>
            </a:r>
            <a:r>
              <a:rPr sz="1550" spc="15" dirty="0">
                <a:latin typeface="Calibri"/>
                <a:cs typeface="Calibri"/>
              </a:rPr>
              <a:t>they </a:t>
            </a:r>
            <a:r>
              <a:rPr sz="1550" spc="30" dirty="0">
                <a:latin typeface="Calibri"/>
                <a:cs typeface="Calibri"/>
              </a:rPr>
              <a:t>know</a:t>
            </a:r>
            <a:r>
              <a:rPr sz="1550" spc="-19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us  </a:t>
            </a:r>
            <a:r>
              <a:rPr sz="1550" spc="35" dirty="0">
                <a:latin typeface="Calibri"/>
                <a:cs typeface="Calibri"/>
              </a:rPr>
              <a:t>and </a:t>
            </a:r>
            <a:r>
              <a:rPr sz="1550" spc="15" dirty="0">
                <a:latin typeface="Calibri"/>
                <a:cs typeface="Calibri"/>
              </a:rPr>
              <a:t>protect </a:t>
            </a:r>
            <a:r>
              <a:rPr sz="1550" spc="30" dirty="0">
                <a:latin typeface="Calibri"/>
                <a:cs typeface="Calibri"/>
              </a:rPr>
              <a:t>us </a:t>
            </a:r>
            <a:r>
              <a:rPr sz="1550" spc="10" dirty="0">
                <a:latin typeface="Calibri"/>
                <a:cs typeface="Calibri"/>
              </a:rPr>
              <a:t>in </a:t>
            </a:r>
            <a:r>
              <a:rPr sz="1550" spc="15" dirty="0">
                <a:latin typeface="Calibri"/>
                <a:cs typeface="Calibri"/>
              </a:rPr>
              <a:t>their</a:t>
            </a:r>
            <a:r>
              <a:rPr sz="1550" spc="-130" dirty="0">
                <a:latin typeface="Calibri"/>
                <a:cs typeface="Calibri"/>
              </a:rPr>
              <a:t> </a:t>
            </a:r>
            <a:r>
              <a:rPr sz="1550" spc="25" dirty="0">
                <a:latin typeface="Calibri"/>
                <a:cs typeface="Calibri"/>
              </a:rPr>
              <a:t>movement.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36195">
              <a:lnSpc>
                <a:spcPct val="104700"/>
              </a:lnSpc>
            </a:pPr>
            <a:r>
              <a:rPr sz="1550" spc="15" dirty="0">
                <a:latin typeface="Calibri"/>
                <a:cs typeface="Calibri"/>
              </a:rPr>
              <a:t>With </a:t>
            </a:r>
            <a:r>
              <a:rPr sz="1550" spc="35" dirty="0">
                <a:latin typeface="Calibri"/>
                <a:cs typeface="Calibri"/>
              </a:rPr>
              <a:t>our </a:t>
            </a:r>
            <a:r>
              <a:rPr sz="1550" spc="30" dirty="0">
                <a:latin typeface="Calibri"/>
                <a:cs typeface="Calibri"/>
              </a:rPr>
              <a:t>minds </a:t>
            </a:r>
            <a:r>
              <a:rPr sz="1550" spc="20" dirty="0">
                <a:latin typeface="Calibri"/>
                <a:cs typeface="Calibri"/>
              </a:rPr>
              <a:t>gathered </a:t>
            </a:r>
            <a:r>
              <a:rPr sz="1550" spc="10" dirty="0">
                <a:latin typeface="Calibri"/>
                <a:cs typeface="Calibri"/>
              </a:rPr>
              <a:t>together </a:t>
            </a:r>
            <a:r>
              <a:rPr sz="1550" spc="30" dirty="0">
                <a:latin typeface="Calibri"/>
                <a:cs typeface="Calibri"/>
              </a:rPr>
              <a:t>as one,</a:t>
            </a:r>
            <a:r>
              <a:rPr sz="1550" spc="-13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we  send </a:t>
            </a:r>
            <a:r>
              <a:rPr sz="1550" spc="10" dirty="0">
                <a:latin typeface="Calibri"/>
                <a:cs typeface="Calibri"/>
              </a:rPr>
              <a:t>greetings </a:t>
            </a:r>
            <a:r>
              <a:rPr sz="1550" spc="35" dirty="0">
                <a:latin typeface="Calibri"/>
                <a:cs typeface="Calibri"/>
              </a:rPr>
              <a:t>and </a:t>
            </a:r>
            <a:r>
              <a:rPr sz="1550" spc="25" dirty="0">
                <a:latin typeface="Calibri"/>
                <a:cs typeface="Calibri"/>
              </a:rPr>
              <a:t>thanks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15" dirty="0">
                <a:latin typeface="Calibri"/>
                <a:cs typeface="Calibri"/>
              </a:rPr>
              <a:t>the</a:t>
            </a:r>
            <a:r>
              <a:rPr sz="1550" spc="-135" dirty="0">
                <a:latin typeface="Calibri"/>
                <a:cs typeface="Calibri"/>
              </a:rPr>
              <a:t> </a:t>
            </a:r>
            <a:r>
              <a:rPr sz="1550" spc="15" dirty="0">
                <a:latin typeface="Calibri"/>
                <a:cs typeface="Calibri"/>
              </a:rPr>
              <a:t>Stars.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5" dirty="0">
                <a:latin typeface="Calibri"/>
                <a:cs typeface="Calibri"/>
              </a:rPr>
              <a:t>Now</a:t>
            </a:r>
            <a:r>
              <a:rPr sz="1550" spc="5" dirty="0">
                <a:latin typeface="Calibri"/>
                <a:cs typeface="Calibri"/>
              </a:rPr>
              <a:t> </a:t>
            </a:r>
            <a:r>
              <a:rPr sz="1550" spc="35" dirty="0">
                <a:latin typeface="Calibri"/>
                <a:cs typeface="Calibri"/>
              </a:rPr>
              <a:t>our</a:t>
            </a:r>
            <a:r>
              <a:rPr sz="1550" spc="-5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minds</a:t>
            </a:r>
            <a:r>
              <a:rPr sz="1550" spc="-50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are</a:t>
            </a:r>
            <a:r>
              <a:rPr sz="1550" spc="-7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700" y="1652115"/>
            <a:ext cx="4032885" cy="41675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699"/>
              </a:lnSpc>
            </a:pPr>
            <a:r>
              <a:rPr sz="1550" b="1" spc="15" dirty="0">
                <a:latin typeface="Calibri"/>
                <a:cs typeface="Calibri"/>
              </a:rPr>
              <a:t>Nous </a:t>
            </a:r>
            <a:r>
              <a:rPr sz="1550" b="1" spc="20" dirty="0">
                <a:latin typeface="Calibri"/>
                <a:cs typeface="Calibri"/>
              </a:rPr>
              <a:t>offrons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</a:t>
            </a:r>
            <a:r>
              <a:rPr sz="1550" b="1" spc="20" dirty="0">
                <a:latin typeface="Calibri"/>
                <a:cs typeface="Calibri"/>
              </a:rPr>
              <a:t>aux </a:t>
            </a:r>
            <a:r>
              <a:rPr sz="1550" b="1" spc="10" dirty="0">
                <a:latin typeface="Calibri"/>
                <a:cs typeface="Calibri"/>
              </a:rPr>
              <a:t>jolies </a:t>
            </a:r>
            <a:r>
              <a:rPr sz="1550" b="1" spc="5" dirty="0">
                <a:latin typeface="Calibri"/>
                <a:cs typeface="Calibri"/>
              </a:rPr>
              <a:t>étoiles  </a:t>
            </a:r>
            <a:r>
              <a:rPr sz="1550" b="1" spc="20" dirty="0">
                <a:latin typeface="Calibri"/>
                <a:cs typeface="Calibri"/>
              </a:rPr>
              <a:t>qui parsèment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dirty="0">
                <a:latin typeface="Calibri"/>
                <a:cs typeface="Calibri"/>
              </a:rPr>
              <a:t>ciel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10" dirty="0">
                <a:latin typeface="Calibri"/>
                <a:cs typeface="Calibri"/>
              </a:rPr>
              <a:t>nuit </a:t>
            </a:r>
            <a:r>
              <a:rPr sz="1550" b="1" spc="15" dirty="0">
                <a:latin typeface="Calibri"/>
                <a:cs typeface="Calibri"/>
              </a:rPr>
              <a:t>venue. </a:t>
            </a:r>
            <a:r>
              <a:rPr sz="1550" b="1" spc="10" dirty="0">
                <a:latin typeface="Calibri"/>
                <a:cs typeface="Calibri"/>
              </a:rPr>
              <a:t>Au </a:t>
            </a:r>
            <a:r>
              <a:rPr sz="1550" b="1" spc="25" dirty="0">
                <a:latin typeface="Calibri"/>
                <a:cs typeface="Calibri"/>
              </a:rPr>
              <a:t>cœur de 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dirty="0">
                <a:latin typeface="Calibri"/>
                <a:cs typeface="Calibri"/>
              </a:rPr>
              <a:t>noirceur, elles </a:t>
            </a:r>
            <a:r>
              <a:rPr sz="1550" b="1" spc="25" dirty="0">
                <a:latin typeface="Calibri"/>
                <a:cs typeface="Calibri"/>
              </a:rPr>
              <a:t>apportent </a:t>
            </a:r>
            <a:r>
              <a:rPr sz="1550" b="1" spc="15" dirty="0">
                <a:latin typeface="Calibri"/>
                <a:cs typeface="Calibri"/>
              </a:rPr>
              <a:t>réconfort</a:t>
            </a:r>
            <a:r>
              <a:rPr sz="1550" b="1" spc="45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et</a:t>
            </a: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00800"/>
              </a:lnSpc>
              <a:spcBef>
                <a:spcPts val="70"/>
              </a:spcBef>
            </a:pPr>
            <a:r>
              <a:rPr sz="1550" b="1" spc="15" dirty="0">
                <a:latin typeface="Calibri"/>
                <a:cs typeface="Calibri"/>
              </a:rPr>
              <a:t>fournissent </a:t>
            </a:r>
            <a:r>
              <a:rPr sz="1550" b="1" spc="20" dirty="0">
                <a:latin typeface="Calibri"/>
                <a:cs typeface="Calibri"/>
              </a:rPr>
              <a:t>aux </a:t>
            </a:r>
            <a:r>
              <a:rPr sz="1550" b="1" spc="15" dirty="0">
                <a:latin typeface="Calibri"/>
                <a:cs typeface="Calibri"/>
              </a:rPr>
              <a:t>jardins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20" dirty="0">
                <a:latin typeface="Calibri"/>
                <a:cs typeface="Calibri"/>
              </a:rPr>
              <a:t>rosée </a:t>
            </a:r>
            <a:r>
              <a:rPr sz="1550" b="1" spc="15" dirty="0">
                <a:latin typeface="Calibri"/>
                <a:cs typeface="Calibri"/>
              </a:rPr>
              <a:t>nécessaire </a:t>
            </a:r>
            <a:r>
              <a:rPr sz="1550" b="1" spc="20" dirty="0">
                <a:latin typeface="Calibri"/>
                <a:cs typeface="Calibri"/>
              </a:rPr>
              <a:t>pour  </a:t>
            </a:r>
            <a:r>
              <a:rPr sz="1550" b="1" spc="25" dirty="0">
                <a:latin typeface="Calibri"/>
                <a:cs typeface="Calibri"/>
              </a:rPr>
              <a:t>que pousse </a:t>
            </a:r>
            <a:r>
              <a:rPr sz="1550" b="1" spc="-5" dirty="0">
                <a:latin typeface="Calibri"/>
                <a:cs typeface="Calibri"/>
              </a:rPr>
              <a:t>la</a:t>
            </a:r>
            <a:r>
              <a:rPr sz="1550" b="1" spc="-80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vie.</a:t>
            </a:r>
            <a:endParaRPr sz="1550">
              <a:latin typeface="Calibri"/>
              <a:cs typeface="Calibri"/>
            </a:endParaRPr>
          </a:p>
          <a:p>
            <a:pPr marL="12700" marR="180975">
              <a:lnSpc>
                <a:spcPct val="103400"/>
              </a:lnSpc>
              <a:spcBef>
                <a:spcPts val="20"/>
              </a:spcBef>
            </a:pPr>
            <a:r>
              <a:rPr sz="1550" b="1" spc="5" dirty="0">
                <a:latin typeface="Calibri"/>
                <a:cs typeface="Calibri"/>
              </a:rPr>
              <a:t>Les Étoiles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0" dirty="0">
                <a:latin typeface="Calibri"/>
                <a:cs typeface="Calibri"/>
              </a:rPr>
              <a:t>indiquent </a:t>
            </a:r>
            <a:r>
              <a:rPr sz="1550" b="1" spc="15" dirty="0">
                <a:latin typeface="Calibri"/>
                <a:cs typeface="Calibri"/>
              </a:rPr>
              <a:t>où </a:t>
            </a:r>
            <a:r>
              <a:rPr sz="1550" b="1" spc="20" dirty="0">
                <a:latin typeface="Calibri"/>
                <a:cs typeface="Calibri"/>
              </a:rPr>
              <a:t>se trouve </a:t>
            </a:r>
            <a:r>
              <a:rPr sz="1550" b="1" spc="25" dirty="0">
                <a:latin typeface="Calibri"/>
                <a:cs typeface="Calibri"/>
              </a:rPr>
              <a:t>notre  </a:t>
            </a:r>
            <a:r>
              <a:rPr sz="1550" b="1" spc="15" dirty="0">
                <a:latin typeface="Calibri"/>
                <a:cs typeface="Calibri"/>
              </a:rPr>
              <a:t>maison et </a:t>
            </a:r>
            <a:r>
              <a:rPr sz="1550" b="1" dirty="0">
                <a:latin typeface="Calibri"/>
                <a:cs typeface="Calibri"/>
              </a:rPr>
              <a:t>elles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0" dirty="0">
                <a:latin typeface="Calibri"/>
                <a:cs typeface="Calibri"/>
              </a:rPr>
              <a:t>avisent </a:t>
            </a:r>
            <a:r>
              <a:rPr sz="1550" b="1" spc="25" dirty="0">
                <a:latin typeface="Calibri"/>
                <a:cs typeface="Calibri"/>
              </a:rPr>
              <a:t>du moment </a:t>
            </a:r>
            <a:r>
              <a:rPr sz="1550" b="1" spc="15" dirty="0">
                <a:latin typeface="Calibri"/>
                <a:cs typeface="Calibri"/>
              </a:rPr>
              <a:t>où 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devons partir à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15" dirty="0">
                <a:latin typeface="Calibri"/>
                <a:cs typeface="Calibri"/>
              </a:rPr>
              <a:t>chasse, </a:t>
            </a:r>
            <a:r>
              <a:rPr sz="1550" b="1" spc="10" dirty="0">
                <a:latin typeface="Calibri"/>
                <a:cs typeface="Calibri"/>
              </a:rPr>
              <a:t>mais </a:t>
            </a:r>
            <a:r>
              <a:rPr sz="1550" b="1" spc="20" dirty="0">
                <a:latin typeface="Calibri"/>
                <a:cs typeface="Calibri"/>
              </a:rPr>
              <a:t>aussi  lorsque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devons </a:t>
            </a:r>
            <a:r>
              <a:rPr sz="1550" b="1" spc="20" dirty="0">
                <a:latin typeface="Calibri"/>
                <a:cs typeface="Calibri"/>
              </a:rPr>
              <a:t>rentrer </a:t>
            </a:r>
            <a:r>
              <a:rPr sz="1550" b="1" spc="25" dirty="0">
                <a:latin typeface="Calibri"/>
                <a:cs typeface="Calibri"/>
              </a:rPr>
              <a:t>pour </a:t>
            </a:r>
            <a:r>
              <a:rPr sz="1550" b="1" spc="10" dirty="0">
                <a:latin typeface="Calibri"/>
                <a:cs typeface="Calibri"/>
              </a:rPr>
              <a:t>participer  </a:t>
            </a:r>
            <a:r>
              <a:rPr sz="1550" b="1" spc="20" dirty="0">
                <a:latin typeface="Calibri"/>
                <a:cs typeface="Calibri"/>
              </a:rPr>
              <a:t>aux </a:t>
            </a:r>
            <a:r>
              <a:rPr sz="1550" b="1" spc="10" dirty="0">
                <a:latin typeface="Calibri"/>
                <a:cs typeface="Calibri"/>
              </a:rPr>
              <a:t>cérémonies </a:t>
            </a:r>
            <a:r>
              <a:rPr sz="1550" b="1" spc="-5" dirty="0">
                <a:latin typeface="Calibri"/>
                <a:cs typeface="Calibri"/>
              </a:rPr>
              <a:t>Bien </a:t>
            </a:r>
            <a:r>
              <a:rPr sz="1550" b="1" spc="25" dirty="0">
                <a:latin typeface="Calibri"/>
                <a:cs typeface="Calibri"/>
              </a:rPr>
              <a:t>que nous </a:t>
            </a:r>
            <a:r>
              <a:rPr sz="1550" b="1" spc="15" dirty="0">
                <a:latin typeface="Calibri"/>
                <a:cs typeface="Calibri"/>
              </a:rPr>
              <a:t>ayons </a:t>
            </a:r>
            <a:r>
              <a:rPr sz="1550" b="1" spc="20" dirty="0">
                <a:latin typeface="Calibri"/>
                <a:cs typeface="Calibri"/>
              </a:rPr>
              <a:t>presque  </a:t>
            </a:r>
            <a:r>
              <a:rPr sz="1550" b="1" spc="25" dirty="0">
                <a:latin typeface="Calibri"/>
                <a:cs typeface="Calibri"/>
              </a:rPr>
              <a:t>tout </a:t>
            </a:r>
            <a:r>
              <a:rPr sz="1550" b="1" spc="10" dirty="0">
                <a:latin typeface="Calibri"/>
                <a:cs typeface="Calibri"/>
              </a:rPr>
              <a:t>oublié </a:t>
            </a:r>
            <a:r>
              <a:rPr sz="1550" b="1" spc="-5" dirty="0">
                <a:latin typeface="Calibri"/>
                <a:cs typeface="Calibri"/>
              </a:rPr>
              <a:t>d’elles, elles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connaissent et,  </a:t>
            </a:r>
            <a:r>
              <a:rPr sz="1550" b="1" spc="20" dirty="0">
                <a:latin typeface="Calibri"/>
                <a:cs typeface="Calibri"/>
              </a:rPr>
              <a:t>dans </a:t>
            </a:r>
            <a:r>
              <a:rPr sz="1550" b="1" spc="10" dirty="0">
                <a:latin typeface="Calibri"/>
                <a:cs typeface="Calibri"/>
              </a:rPr>
              <a:t>leur </a:t>
            </a:r>
            <a:r>
              <a:rPr sz="1550" b="1" spc="20" dirty="0">
                <a:latin typeface="Calibri"/>
                <a:cs typeface="Calibri"/>
              </a:rPr>
              <a:t>mouvement,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protègent.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628650">
              <a:lnSpc>
                <a:spcPct val="104700"/>
              </a:lnSpc>
            </a:pPr>
            <a:r>
              <a:rPr sz="1550" b="1" spc="15" dirty="0">
                <a:latin typeface="Calibri"/>
                <a:cs typeface="Calibri"/>
              </a:rPr>
              <a:t>Réunissons </a:t>
            </a:r>
            <a:r>
              <a:rPr sz="1550" b="1" spc="2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25" dirty="0">
                <a:latin typeface="Calibri"/>
                <a:cs typeface="Calibri"/>
              </a:rPr>
              <a:t>d’honorer </a:t>
            </a:r>
            <a:r>
              <a:rPr sz="1550" b="1" spc="10" dirty="0">
                <a:latin typeface="Calibri"/>
                <a:cs typeface="Calibri"/>
              </a:rPr>
              <a:t>et  d’adresser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</a:t>
            </a:r>
            <a:r>
              <a:rPr sz="1550" b="1" spc="20" dirty="0">
                <a:latin typeface="Calibri"/>
                <a:cs typeface="Calibri"/>
              </a:rPr>
              <a:t>aux</a:t>
            </a:r>
            <a:r>
              <a:rPr sz="1550" b="1" spc="-130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Étoiles.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5" dirty="0">
                <a:latin typeface="Calibri"/>
                <a:cs typeface="Calibri"/>
              </a:rPr>
              <a:t>ne </a:t>
            </a:r>
            <a:r>
              <a:rPr sz="1550" b="1" spc="20" dirty="0">
                <a:latin typeface="Calibri"/>
                <a:cs typeface="Calibri"/>
              </a:rPr>
              <a:t>font</a:t>
            </a:r>
            <a:r>
              <a:rPr sz="1550" b="1" spc="-1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3191" y="950975"/>
            <a:ext cx="1604771" cy="315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191" y="1252727"/>
            <a:ext cx="992124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51700" y="723772"/>
            <a:ext cx="1291590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5" dirty="0"/>
              <a:t>LES</a:t>
            </a:r>
            <a:r>
              <a:rPr spc="-75" dirty="0"/>
              <a:t> </a:t>
            </a:r>
            <a:r>
              <a:rPr spc="5" dirty="0"/>
              <a:t>ÉTOILES</a:t>
            </a:r>
          </a:p>
          <a:p>
            <a:pPr marL="12700">
              <a:lnSpc>
                <a:spcPts val="2390"/>
              </a:lnSpc>
            </a:pPr>
            <a:r>
              <a:rPr b="0" spc="10" dirty="0">
                <a:latin typeface="Calibri"/>
                <a:cs typeface="Calibri"/>
              </a:rPr>
              <a:t>STARS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3620" y="604563"/>
            <a:ext cx="3829685" cy="270319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47625">
              <a:lnSpc>
                <a:spcPct val="102699"/>
              </a:lnSpc>
              <a:spcBef>
                <a:spcPts val="5"/>
              </a:spcBef>
            </a:pPr>
            <a:r>
              <a:rPr sz="1550" spc="35" dirty="0">
                <a:latin typeface="Calibri"/>
                <a:cs typeface="Calibri"/>
              </a:rPr>
              <a:t>The Haudenosaunee </a:t>
            </a:r>
            <a:r>
              <a:rPr sz="1550" spc="30" dirty="0">
                <a:latin typeface="Calibri"/>
                <a:cs typeface="Calibri"/>
              </a:rPr>
              <a:t>(Iroquois) people (our  </a:t>
            </a:r>
            <a:r>
              <a:rPr sz="1550" spc="25" dirty="0">
                <a:latin typeface="Calibri"/>
                <a:cs typeface="Calibri"/>
              </a:rPr>
              <a:t>elders) </a:t>
            </a:r>
            <a:r>
              <a:rPr sz="1550" spc="30" dirty="0">
                <a:latin typeface="Calibri"/>
                <a:cs typeface="Calibri"/>
              </a:rPr>
              <a:t>have </a:t>
            </a:r>
            <a:r>
              <a:rPr sz="1550" spc="20" dirty="0">
                <a:latin typeface="Calibri"/>
                <a:cs typeface="Calibri"/>
              </a:rPr>
              <a:t>taught </a:t>
            </a:r>
            <a:r>
              <a:rPr sz="1550" spc="30" dirty="0">
                <a:latin typeface="Calibri"/>
                <a:cs typeface="Calibri"/>
              </a:rPr>
              <a:t>us </a:t>
            </a:r>
            <a:r>
              <a:rPr sz="1550" spc="10" dirty="0">
                <a:latin typeface="Calibri"/>
                <a:cs typeface="Calibri"/>
              </a:rPr>
              <a:t>that, </a:t>
            </a:r>
            <a:r>
              <a:rPr sz="1550" spc="25" dirty="0">
                <a:latin typeface="Calibri"/>
                <a:cs typeface="Calibri"/>
              </a:rPr>
              <a:t>whenever</a:t>
            </a:r>
            <a:r>
              <a:rPr sz="1550" spc="-21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people  </a:t>
            </a:r>
            <a:r>
              <a:rPr sz="1550" spc="15" dirty="0">
                <a:latin typeface="Calibri"/>
                <a:cs typeface="Calibri"/>
              </a:rPr>
              <a:t>gather </a:t>
            </a:r>
            <a:r>
              <a:rPr sz="1550" spc="25" dirty="0">
                <a:latin typeface="Calibri"/>
                <a:cs typeface="Calibri"/>
              </a:rPr>
              <a:t>for </a:t>
            </a:r>
            <a:r>
              <a:rPr sz="1550" spc="35" dirty="0">
                <a:latin typeface="Calibri"/>
                <a:cs typeface="Calibri"/>
              </a:rPr>
              <a:t>any </a:t>
            </a:r>
            <a:r>
              <a:rPr sz="1550" spc="20" dirty="0">
                <a:latin typeface="Calibri"/>
                <a:cs typeface="Calibri"/>
              </a:rPr>
              <a:t>occasion,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20" dirty="0">
                <a:latin typeface="Calibri"/>
                <a:cs typeface="Calibri"/>
              </a:rPr>
              <a:t>first thing</a:t>
            </a:r>
            <a:r>
              <a:rPr sz="1550" spc="-200" dirty="0">
                <a:latin typeface="Calibri"/>
                <a:cs typeface="Calibri"/>
              </a:rPr>
              <a:t> </a:t>
            </a:r>
            <a:r>
              <a:rPr sz="1550" spc="20" dirty="0">
                <a:latin typeface="Calibri"/>
                <a:cs typeface="Calibri"/>
              </a:rPr>
              <a:t>that</a:t>
            </a: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03000"/>
              </a:lnSpc>
              <a:spcBef>
                <a:spcPts val="25"/>
              </a:spcBef>
            </a:pPr>
            <a:r>
              <a:rPr sz="1550" spc="30" dirty="0">
                <a:latin typeface="Calibri"/>
                <a:cs typeface="Calibri"/>
              </a:rPr>
              <a:t>we </a:t>
            </a:r>
            <a:r>
              <a:rPr sz="1550" spc="20" dirty="0">
                <a:latin typeface="Calibri"/>
                <a:cs typeface="Calibri"/>
              </a:rPr>
              <a:t>acknowledge </a:t>
            </a:r>
            <a:r>
              <a:rPr sz="1550" spc="30" dirty="0">
                <a:latin typeface="Calibri"/>
                <a:cs typeface="Calibri"/>
              </a:rPr>
              <a:t>are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20" dirty="0">
                <a:latin typeface="Calibri"/>
                <a:cs typeface="Calibri"/>
              </a:rPr>
              <a:t>forces that </a:t>
            </a:r>
            <a:r>
              <a:rPr sz="1550" spc="30" dirty="0">
                <a:latin typeface="Calibri"/>
                <a:cs typeface="Calibri"/>
              </a:rPr>
              <a:t>have  </a:t>
            </a:r>
            <a:r>
              <a:rPr sz="1550" spc="5" dirty="0">
                <a:latin typeface="Calibri"/>
                <a:cs typeface="Calibri"/>
              </a:rPr>
              <a:t>given </a:t>
            </a:r>
            <a:r>
              <a:rPr sz="1550" spc="30" dirty="0">
                <a:latin typeface="Calibri"/>
                <a:cs typeface="Calibri"/>
              </a:rPr>
              <a:t>us </a:t>
            </a:r>
            <a:r>
              <a:rPr sz="1550" spc="10" dirty="0">
                <a:latin typeface="Calibri"/>
                <a:cs typeface="Calibri"/>
              </a:rPr>
              <a:t>life </a:t>
            </a:r>
            <a:r>
              <a:rPr sz="1550" spc="25" dirty="0">
                <a:latin typeface="Calibri"/>
                <a:cs typeface="Calibri"/>
              </a:rPr>
              <a:t>at </a:t>
            </a:r>
            <a:r>
              <a:rPr sz="1550" spc="10" dirty="0">
                <a:latin typeface="Calibri"/>
                <a:cs typeface="Calibri"/>
              </a:rPr>
              <a:t>this </a:t>
            </a:r>
            <a:r>
              <a:rPr sz="1550" spc="15" dirty="0">
                <a:latin typeface="Calibri"/>
                <a:cs typeface="Calibri"/>
              </a:rPr>
              <a:t>time </a:t>
            </a:r>
            <a:r>
              <a:rPr sz="1550" spc="35" dirty="0">
                <a:latin typeface="Calibri"/>
                <a:cs typeface="Calibri"/>
              </a:rPr>
              <a:t>and </a:t>
            </a:r>
            <a:r>
              <a:rPr sz="1550" spc="20" dirty="0">
                <a:latin typeface="Calibri"/>
                <a:cs typeface="Calibri"/>
              </a:rPr>
              <a:t>continue </a:t>
            </a:r>
            <a:r>
              <a:rPr sz="1550" dirty="0">
                <a:latin typeface="Calibri"/>
                <a:cs typeface="Calibri"/>
              </a:rPr>
              <a:t>to  </a:t>
            </a:r>
            <a:r>
              <a:rPr sz="1550" spc="35" dirty="0">
                <a:latin typeface="Calibri"/>
                <a:cs typeface="Calibri"/>
              </a:rPr>
              <a:t>support </a:t>
            </a:r>
            <a:r>
              <a:rPr sz="1550" spc="30" dirty="0">
                <a:latin typeface="Calibri"/>
                <a:cs typeface="Calibri"/>
              </a:rPr>
              <a:t>us </a:t>
            </a:r>
            <a:r>
              <a:rPr sz="1550" spc="10" dirty="0">
                <a:latin typeface="Calibri"/>
                <a:cs typeface="Calibri"/>
              </a:rPr>
              <a:t>into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20" dirty="0">
                <a:latin typeface="Calibri"/>
                <a:cs typeface="Calibri"/>
              </a:rPr>
              <a:t>future. </a:t>
            </a:r>
            <a:r>
              <a:rPr sz="1550" spc="25" dirty="0">
                <a:latin typeface="Calibri"/>
                <a:cs typeface="Calibri"/>
              </a:rPr>
              <a:t>This ceremony </a:t>
            </a:r>
            <a:r>
              <a:rPr sz="1550" spc="35" dirty="0">
                <a:latin typeface="Calibri"/>
                <a:cs typeface="Calibri"/>
              </a:rPr>
              <a:t>has  </a:t>
            </a:r>
            <a:r>
              <a:rPr sz="1550" spc="25" dirty="0">
                <a:latin typeface="Calibri"/>
                <a:cs typeface="Calibri"/>
              </a:rPr>
              <a:t>been </a:t>
            </a:r>
            <a:r>
              <a:rPr sz="1550" spc="35" dirty="0">
                <a:latin typeface="Calibri"/>
                <a:cs typeface="Calibri"/>
              </a:rPr>
              <a:t>done </a:t>
            </a:r>
            <a:r>
              <a:rPr sz="1550" spc="15" dirty="0">
                <a:latin typeface="Calibri"/>
                <a:cs typeface="Calibri"/>
              </a:rPr>
              <a:t>since the </a:t>
            </a:r>
            <a:r>
              <a:rPr sz="1550" spc="20" dirty="0">
                <a:latin typeface="Calibri"/>
                <a:cs typeface="Calibri"/>
              </a:rPr>
              <a:t>beginning </a:t>
            </a:r>
            <a:r>
              <a:rPr sz="1550" spc="25" dirty="0">
                <a:latin typeface="Calibri"/>
                <a:cs typeface="Calibri"/>
              </a:rPr>
              <a:t>of </a:t>
            </a:r>
            <a:r>
              <a:rPr sz="1550" spc="15" dirty="0">
                <a:latin typeface="Calibri"/>
                <a:cs typeface="Calibri"/>
              </a:rPr>
              <a:t>time </a:t>
            </a:r>
            <a:r>
              <a:rPr sz="1550" spc="35" dirty="0">
                <a:latin typeface="Calibri"/>
                <a:cs typeface="Calibri"/>
              </a:rPr>
              <a:t>and</a:t>
            </a:r>
            <a:r>
              <a:rPr sz="1550" spc="-220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it’s  </a:t>
            </a:r>
            <a:r>
              <a:rPr sz="1550" spc="35" dirty="0">
                <a:latin typeface="Calibri"/>
                <a:cs typeface="Calibri"/>
              </a:rPr>
              <a:t>purpose </a:t>
            </a:r>
            <a:r>
              <a:rPr sz="1550" spc="10" dirty="0">
                <a:latin typeface="Calibri"/>
                <a:cs typeface="Calibri"/>
              </a:rPr>
              <a:t>is </a:t>
            </a:r>
            <a:r>
              <a:rPr sz="1550" spc="-5" dirty="0">
                <a:latin typeface="Calibri"/>
                <a:cs typeface="Calibri"/>
              </a:rPr>
              <a:t>to </a:t>
            </a:r>
            <a:r>
              <a:rPr sz="1550" spc="25" dirty="0">
                <a:latin typeface="Calibri"/>
                <a:cs typeface="Calibri"/>
              </a:rPr>
              <a:t>remind </a:t>
            </a:r>
            <a:r>
              <a:rPr sz="1550" spc="20" dirty="0">
                <a:latin typeface="Calibri"/>
                <a:cs typeface="Calibri"/>
              </a:rPr>
              <a:t>all </a:t>
            </a:r>
            <a:r>
              <a:rPr sz="1550" spc="25" dirty="0">
                <a:latin typeface="Calibri"/>
                <a:cs typeface="Calibri"/>
              </a:rPr>
              <a:t>those </a:t>
            </a:r>
            <a:r>
              <a:rPr sz="1550" spc="15" dirty="0">
                <a:latin typeface="Calibri"/>
                <a:cs typeface="Calibri"/>
              </a:rPr>
              <a:t>listening </a:t>
            </a:r>
            <a:r>
              <a:rPr sz="1550" spc="-5" dirty="0">
                <a:latin typeface="Calibri"/>
                <a:cs typeface="Calibri"/>
              </a:rPr>
              <a:t>to  </a:t>
            </a:r>
            <a:r>
              <a:rPr sz="1550" spc="20" dirty="0">
                <a:latin typeface="Calibri"/>
                <a:cs typeface="Calibri"/>
              </a:rPr>
              <a:t>never forget </a:t>
            </a:r>
            <a:r>
              <a:rPr sz="1550" spc="-5" dirty="0">
                <a:latin typeface="Calibri"/>
                <a:cs typeface="Calibri"/>
              </a:rPr>
              <a:t>to </a:t>
            </a:r>
            <a:r>
              <a:rPr sz="1550" spc="30" dirty="0">
                <a:latin typeface="Calibri"/>
                <a:cs typeface="Calibri"/>
              </a:rPr>
              <a:t>be </a:t>
            </a:r>
            <a:r>
              <a:rPr sz="1550" spc="25" dirty="0">
                <a:latin typeface="Calibri"/>
                <a:cs typeface="Calibri"/>
              </a:rPr>
              <a:t>thankful for </a:t>
            </a:r>
            <a:r>
              <a:rPr sz="1550" spc="20" dirty="0">
                <a:latin typeface="Calibri"/>
                <a:cs typeface="Calibri"/>
              </a:rPr>
              <a:t>all that </a:t>
            </a:r>
            <a:r>
              <a:rPr sz="1550" spc="10" dirty="0">
                <a:latin typeface="Calibri"/>
                <a:cs typeface="Calibri"/>
              </a:rPr>
              <a:t>is in  </a:t>
            </a:r>
            <a:r>
              <a:rPr sz="1550" spc="20" dirty="0">
                <a:latin typeface="Calibri"/>
                <a:cs typeface="Calibri"/>
              </a:rPr>
              <a:t>place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20" dirty="0">
                <a:latin typeface="Calibri"/>
                <a:cs typeface="Calibri"/>
              </a:rPr>
              <a:t>help </a:t>
            </a:r>
            <a:r>
              <a:rPr sz="1550" spc="30" dirty="0">
                <a:latin typeface="Calibri"/>
                <a:cs typeface="Calibri"/>
              </a:rPr>
              <a:t>us </a:t>
            </a:r>
            <a:r>
              <a:rPr sz="1550" spc="20" dirty="0">
                <a:latin typeface="Calibri"/>
                <a:cs typeface="Calibri"/>
              </a:rPr>
              <a:t>accomplish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30" dirty="0">
                <a:latin typeface="Calibri"/>
                <a:cs typeface="Calibri"/>
              </a:rPr>
              <a:t>work at </a:t>
            </a:r>
            <a:r>
              <a:rPr sz="1550" spc="40" dirty="0">
                <a:latin typeface="Calibri"/>
                <a:cs typeface="Calibri"/>
              </a:rPr>
              <a:t>hand  </a:t>
            </a:r>
            <a:r>
              <a:rPr sz="1550" spc="30" dirty="0">
                <a:latin typeface="Calibri"/>
                <a:cs typeface="Calibri"/>
              </a:rPr>
              <a:t>using </a:t>
            </a:r>
            <a:r>
              <a:rPr sz="1550" spc="15" dirty="0">
                <a:latin typeface="Calibri"/>
                <a:cs typeface="Calibri"/>
              </a:rPr>
              <a:t>a </a:t>
            </a:r>
            <a:r>
              <a:rPr sz="1550" spc="20" dirty="0">
                <a:latin typeface="Calibri"/>
                <a:cs typeface="Calibri"/>
              </a:rPr>
              <a:t>good</a:t>
            </a:r>
            <a:r>
              <a:rPr sz="1550" spc="-114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mind.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33620" y="3624384"/>
            <a:ext cx="3707129" cy="1496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899"/>
              </a:lnSpc>
            </a:pPr>
            <a:r>
              <a:rPr sz="1550" spc="15" dirty="0">
                <a:latin typeface="Calibri"/>
                <a:cs typeface="Calibri"/>
              </a:rPr>
              <a:t>So, </a:t>
            </a:r>
            <a:r>
              <a:rPr sz="1550" spc="10" dirty="0">
                <a:latin typeface="Calibri"/>
                <a:cs typeface="Calibri"/>
              </a:rPr>
              <a:t>with this in </a:t>
            </a:r>
            <a:r>
              <a:rPr sz="1550" spc="30" dirty="0">
                <a:latin typeface="Calibri"/>
                <a:cs typeface="Calibri"/>
              </a:rPr>
              <a:t>mind, we </a:t>
            </a:r>
            <a:r>
              <a:rPr sz="1550" spc="35" dirty="0">
                <a:latin typeface="Calibri"/>
                <a:cs typeface="Calibri"/>
              </a:rPr>
              <a:t>use </a:t>
            </a:r>
            <a:r>
              <a:rPr sz="1550" spc="20" dirty="0">
                <a:latin typeface="Calibri"/>
                <a:cs typeface="Calibri"/>
              </a:rPr>
              <a:t>these </a:t>
            </a:r>
            <a:r>
              <a:rPr sz="1550" spc="30" dirty="0">
                <a:latin typeface="Calibri"/>
                <a:cs typeface="Calibri"/>
              </a:rPr>
              <a:t>“words  </a:t>
            </a:r>
            <a:r>
              <a:rPr sz="1550" spc="20" dirty="0">
                <a:latin typeface="Calibri"/>
                <a:cs typeface="Calibri"/>
              </a:rPr>
              <a:t>that </a:t>
            </a:r>
            <a:r>
              <a:rPr sz="1550" spc="25" dirty="0">
                <a:latin typeface="Calibri"/>
                <a:cs typeface="Calibri"/>
              </a:rPr>
              <a:t>come </a:t>
            </a:r>
            <a:r>
              <a:rPr sz="1550" spc="30" dirty="0">
                <a:latin typeface="Calibri"/>
                <a:cs typeface="Calibri"/>
              </a:rPr>
              <a:t>before </a:t>
            </a:r>
            <a:r>
              <a:rPr sz="1550" spc="20" dirty="0">
                <a:latin typeface="Calibri"/>
                <a:cs typeface="Calibri"/>
              </a:rPr>
              <a:t>all </a:t>
            </a:r>
            <a:r>
              <a:rPr sz="1550" spc="15" dirty="0">
                <a:latin typeface="Calibri"/>
                <a:cs typeface="Calibri"/>
              </a:rPr>
              <a:t>things” </a:t>
            </a:r>
            <a:r>
              <a:rPr sz="1550" spc="35" dirty="0">
                <a:latin typeface="Calibri"/>
                <a:cs typeface="Calibri"/>
              </a:rPr>
              <a:t>and </a:t>
            </a:r>
            <a:r>
              <a:rPr sz="1550" spc="20" dirty="0">
                <a:latin typeface="Calibri"/>
                <a:cs typeface="Calibri"/>
              </a:rPr>
              <a:t>turn </a:t>
            </a:r>
            <a:r>
              <a:rPr sz="1550" spc="35" dirty="0">
                <a:latin typeface="Calibri"/>
                <a:cs typeface="Calibri"/>
              </a:rPr>
              <a:t>our  </a:t>
            </a:r>
            <a:r>
              <a:rPr sz="1550" spc="10" dirty="0">
                <a:latin typeface="Calibri"/>
                <a:cs typeface="Calibri"/>
              </a:rPr>
              <a:t>greetings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20" dirty="0">
                <a:latin typeface="Calibri"/>
                <a:cs typeface="Calibri"/>
              </a:rPr>
              <a:t>all </a:t>
            </a:r>
            <a:r>
              <a:rPr sz="1550" spc="25" dirty="0">
                <a:latin typeface="Calibri"/>
                <a:cs typeface="Calibri"/>
              </a:rPr>
              <a:t>of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30" dirty="0">
                <a:latin typeface="Calibri"/>
                <a:cs typeface="Calibri"/>
              </a:rPr>
              <a:t>natural world. </a:t>
            </a:r>
            <a:r>
              <a:rPr sz="1550" spc="40" dirty="0">
                <a:latin typeface="Calibri"/>
                <a:cs typeface="Calibri"/>
              </a:rPr>
              <a:t>We </a:t>
            </a:r>
            <a:r>
              <a:rPr sz="1550" spc="35" dirty="0">
                <a:latin typeface="Calibri"/>
                <a:cs typeface="Calibri"/>
              </a:rPr>
              <a:t>put  our </a:t>
            </a:r>
            <a:r>
              <a:rPr sz="1550" spc="30" dirty="0">
                <a:latin typeface="Calibri"/>
                <a:cs typeface="Calibri"/>
              </a:rPr>
              <a:t>minds </a:t>
            </a:r>
            <a:r>
              <a:rPr sz="1550" spc="10" dirty="0">
                <a:latin typeface="Calibri"/>
                <a:cs typeface="Calibri"/>
              </a:rPr>
              <a:t>together </a:t>
            </a:r>
            <a:r>
              <a:rPr sz="1550" spc="30" dirty="0">
                <a:latin typeface="Calibri"/>
                <a:cs typeface="Calibri"/>
              </a:rPr>
              <a:t>as </a:t>
            </a:r>
            <a:r>
              <a:rPr sz="1550" spc="35" dirty="0">
                <a:latin typeface="Calibri"/>
                <a:cs typeface="Calibri"/>
              </a:rPr>
              <a:t>one </a:t>
            </a:r>
            <a:r>
              <a:rPr sz="1550" spc="30" dirty="0">
                <a:latin typeface="Calibri"/>
                <a:cs typeface="Calibri"/>
              </a:rPr>
              <a:t>as we </a:t>
            </a:r>
            <a:r>
              <a:rPr sz="1550" spc="25" dirty="0">
                <a:latin typeface="Calibri"/>
                <a:cs typeface="Calibri"/>
              </a:rPr>
              <a:t>offer  </a:t>
            </a:r>
            <a:r>
              <a:rPr sz="1550" spc="10" dirty="0">
                <a:latin typeface="Calibri"/>
                <a:cs typeface="Calibri"/>
              </a:rPr>
              <a:t>greetings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35" dirty="0">
                <a:latin typeface="Calibri"/>
                <a:cs typeface="Calibri"/>
              </a:rPr>
              <a:t>our </a:t>
            </a:r>
            <a:r>
              <a:rPr sz="1550" spc="25" dirty="0">
                <a:latin typeface="Calibri"/>
                <a:cs typeface="Calibri"/>
              </a:rPr>
              <a:t>Creator, </a:t>
            </a:r>
            <a:r>
              <a:rPr sz="1550" spc="30" dirty="0">
                <a:latin typeface="Calibri"/>
                <a:cs typeface="Calibri"/>
              </a:rPr>
              <a:t>because </a:t>
            </a:r>
            <a:r>
              <a:rPr sz="1550" spc="20" dirty="0">
                <a:latin typeface="Calibri"/>
                <a:cs typeface="Calibri"/>
              </a:rPr>
              <a:t>all </a:t>
            </a:r>
            <a:r>
              <a:rPr sz="1550" spc="10" dirty="0">
                <a:latin typeface="Calibri"/>
                <a:cs typeface="Calibri"/>
              </a:rPr>
              <a:t>is </a:t>
            </a:r>
            <a:r>
              <a:rPr sz="1550" spc="35" dirty="0">
                <a:latin typeface="Calibri"/>
                <a:cs typeface="Calibri"/>
              </a:rPr>
              <a:t>put  </a:t>
            </a:r>
            <a:r>
              <a:rPr sz="1550" spc="30" dirty="0">
                <a:latin typeface="Calibri"/>
                <a:cs typeface="Calibri"/>
              </a:rPr>
              <a:t>before</a:t>
            </a:r>
            <a:r>
              <a:rPr sz="1550" spc="-13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us</a:t>
            </a:r>
            <a:r>
              <a:rPr sz="1550" spc="2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on</a:t>
            </a:r>
            <a:r>
              <a:rPr sz="1550" spc="-35" dirty="0">
                <a:latin typeface="Calibri"/>
                <a:cs typeface="Calibri"/>
              </a:rPr>
              <a:t> </a:t>
            </a:r>
            <a:r>
              <a:rPr sz="1550" spc="15" dirty="0">
                <a:latin typeface="Calibri"/>
                <a:cs typeface="Calibri"/>
              </a:rPr>
              <a:t>the</a:t>
            </a:r>
            <a:r>
              <a:rPr sz="1550" spc="5" dirty="0">
                <a:latin typeface="Calibri"/>
                <a:cs typeface="Calibri"/>
              </a:rPr>
              <a:t> </a:t>
            </a:r>
            <a:r>
              <a:rPr sz="1550" spc="20" dirty="0">
                <a:latin typeface="Calibri"/>
                <a:cs typeface="Calibri"/>
              </a:rPr>
              <a:t>Earth</a:t>
            </a:r>
            <a:r>
              <a:rPr sz="1550" spc="-35" dirty="0">
                <a:latin typeface="Calibri"/>
                <a:cs typeface="Calibri"/>
              </a:rPr>
              <a:t> </a:t>
            </a:r>
            <a:r>
              <a:rPr sz="1550" spc="35" dirty="0">
                <a:latin typeface="Calibri"/>
                <a:cs typeface="Calibri"/>
              </a:rPr>
              <a:t>and</a:t>
            </a:r>
            <a:r>
              <a:rPr sz="1550" spc="-35" dirty="0">
                <a:latin typeface="Calibri"/>
                <a:cs typeface="Calibri"/>
              </a:rPr>
              <a:t> </a:t>
            </a:r>
            <a:r>
              <a:rPr sz="1550" spc="10" dirty="0">
                <a:latin typeface="Calibri"/>
                <a:cs typeface="Calibri"/>
              </a:rPr>
              <a:t>in</a:t>
            </a:r>
            <a:r>
              <a:rPr sz="1550" spc="30" dirty="0">
                <a:latin typeface="Calibri"/>
                <a:cs typeface="Calibri"/>
              </a:rPr>
              <a:t> </a:t>
            </a:r>
            <a:r>
              <a:rPr sz="1550" spc="15" dirty="0">
                <a:latin typeface="Calibri"/>
                <a:cs typeface="Calibri"/>
              </a:rPr>
              <a:t>the</a:t>
            </a:r>
            <a:r>
              <a:rPr sz="1550" spc="5" dirty="0">
                <a:latin typeface="Calibri"/>
                <a:cs typeface="Calibri"/>
              </a:rPr>
              <a:t> </a:t>
            </a:r>
            <a:r>
              <a:rPr sz="1550" spc="20" dirty="0">
                <a:latin typeface="Calibri"/>
                <a:cs typeface="Calibri"/>
              </a:rPr>
              <a:t>Universe: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9724" y="604563"/>
            <a:ext cx="3599815" cy="148526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297815">
              <a:lnSpc>
                <a:spcPct val="102699"/>
              </a:lnSpc>
              <a:spcBef>
                <a:spcPts val="5"/>
              </a:spcBef>
            </a:pPr>
            <a:r>
              <a:rPr sz="1550" b="1" spc="20" dirty="0">
                <a:latin typeface="Calibri"/>
                <a:cs typeface="Calibri"/>
              </a:rPr>
              <a:t>Lorsque des </a:t>
            </a:r>
            <a:r>
              <a:rPr sz="1550" b="1" spc="10" dirty="0">
                <a:latin typeface="Calibri"/>
                <a:cs typeface="Calibri"/>
              </a:rPr>
              <a:t>gens </a:t>
            </a:r>
            <a:r>
              <a:rPr sz="1550" b="1" spc="20" dirty="0">
                <a:latin typeface="Calibri"/>
                <a:cs typeface="Calibri"/>
              </a:rPr>
              <a:t>se </a:t>
            </a:r>
            <a:r>
              <a:rPr sz="1550" b="1" spc="15" dirty="0">
                <a:latin typeface="Calibri"/>
                <a:cs typeface="Calibri"/>
              </a:rPr>
              <a:t>réunissent, </a:t>
            </a:r>
            <a:r>
              <a:rPr sz="1550" b="1" spc="20" dirty="0">
                <a:latin typeface="Calibri"/>
                <a:cs typeface="Calibri"/>
              </a:rPr>
              <a:t>peu  importe </a:t>
            </a:r>
            <a:r>
              <a:rPr sz="1550" b="1" spc="10" dirty="0">
                <a:latin typeface="Calibri"/>
                <a:cs typeface="Calibri"/>
              </a:rPr>
              <a:t>l’occasion, </a:t>
            </a:r>
            <a:r>
              <a:rPr sz="1550" b="1" spc="-5" dirty="0">
                <a:latin typeface="Calibri"/>
                <a:cs typeface="Calibri"/>
              </a:rPr>
              <a:t>les </a:t>
            </a:r>
            <a:r>
              <a:rPr sz="1550" b="1" dirty="0">
                <a:latin typeface="Calibri"/>
                <a:cs typeface="Calibri"/>
              </a:rPr>
              <a:t>Aînés </a:t>
            </a:r>
            <a:r>
              <a:rPr sz="1550" b="1" spc="25" dirty="0">
                <a:latin typeface="Calibri"/>
                <a:cs typeface="Calibri"/>
              </a:rPr>
              <a:t>du </a:t>
            </a:r>
            <a:r>
              <a:rPr sz="1550" b="1" spc="15" dirty="0">
                <a:latin typeface="Calibri"/>
                <a:cs typeface="Calibri"/>
              </a:rPr>
              <a:t>peuple  </a:t>
            </a:r>
            <a:r>
              <a:rPr sz="1550" b="1" spc="25" dirty="0">
                <a:latin typeface="Calibri"/>
                <a:cs typeface="Calibri"/>
              </a:rPr>
              <a:t>Haudenosaunee </a:t>
            </a:r>
            <a:r>
              <a:rPr sz="1550" b="1" spc="15" dirty="0">
                <a:latin typeface="Calibri"/>
                <a:cs typeface="Calibri"/>
              </a:rPr>
              <a:t>(Iroquois) </a:t>
            </a:r>
            <a:r>
              <a:rPr sz="1550" b="1" spc="25" dirty="0">
                <a:latin typeface="Calibri"/>
                <a:cs typeface="Calibri"/>
              </a:rPr>
              <a:t>nous</a:t>
            </a:r>
            <a:r>
              <a:rPr sz="1550" b="1" spc="-65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ont</a:t>
            </a: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02699"/>
              </a:lnSpc>
              <a:spcBef>
                <a:spcPts val="35"/>
              </a:spcBef>
            </a:pPr>
            <a:r>
              <a:rPr sz="1550" b="1" spc="10" dirty="0">
                <a:latin typeface="Calibri"/>
                <a:cs typeface="Calibri"/>
              </a:rPr>
              <a:t>enseigné </a:t>
            </a:r>
            <a:r>
              <a:rPr sz="1550" b="1" spc="25" dirty="0">
                <a:latin typeface="Calibri"/>
                <a:cs typeface="Calibri"/>
              </a:rPr>
              <a:t>que nous </a:t>
            </a:r>
            <a:r>
              <a:rPr sz="1550" b="1" spc="10" dirty="0">
                <a:latin typeface="Calibri"/>
                <a:cs typeface="Calibri"/>
              </a:rPr>
              <a:t>devions </a:t>
            </a:r>
            <a:r>
              <a:rPr sz="1550" b="1" spc="25" dirty="0">
                <a:latin typeface="Calibri"/>
                <a:cs typeface="Calibri"/>
              </a:rPr>
              <a:t>d’abord  </a:t>
            </a:r>
            <a:r>
              <a:rPr sz="1550" b="1" spc="20" dirty="0">
                <a:latin typeface="Calibri"/>
                <a:cs typeface="Calibri"/>
              </a:rPr>
              <a:t>honorer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forces </a:t>
            </a:r>
            <a:r>
              <a:rPr sz="1550" b="1" spc="20" dirty="0">
                <a:latin typeface="Calibri"/>
                <a:cs typeface="Calibri"/>
              </a:rPr>
              <a:t>qui </a:t>
            </a:r>
            <a:r>
              <a:rPr sz="1550" b="1" spc="25" dirty="0">
                <a:latin typeface="Calibri"/>
                <a:cs typeface="Calibri"/>
              </a:rPr>
              <a:t>nous donnent </a:t>
            </a:r>
            <a:r>
              <a:rPr sz="1550" b="1" spc="-10" dirty="0">
                <a:latin typeface="Calibri"/>
                <a:cs typeface="Calibri"/>
              </a:rPr>
              <a:t>vie </a:t>
            </a:r>
            <a:r>
              <a:rPr sz="1550" b="1" spc="15" dirty="0">
                <a:latin typeface="Calibri"/>
                <a:cs typeface="Calibri"/>
              </a:rPr>
              <a:t>et  </a:t>
            </a:r>
            <a:r>
              <a:rPr sz="1550" b="1" spc="20" dirty="0">
                <a:latin typeface="Calibri"/>
                <a:cs typeface="Calibri"/>
              </a:rPr>
              <a:t>qui assureront aussi </a:t>
            </a:r>
            <a:r>
              <a:rPr sz="1550" b="1" spc="25" dirty="0">
                <a:latin typeface="Calibri"/>
                <a:cs typeface="Calibri"/>
              </a:rPr>
              <a:t>notre</a:t>
            </a:r>
            <a:r>
              <a:rPr sz="1550" b="1" spc="-225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futur.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9724" y="2304107"/>
            <a:ext cx="3592195" cy="518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700"/>
              </a:lnSpc>
            </a:pPr>
            <a:r>
              <a:rPr sz="1550" b="1" spc="25" dirty="0">
                <a:latin typeface="Calibri"/>
                <a:cs typeface="Calibri"/>
              </a:rPr>
              <a:t>Cette </a:t>
            </a:r>
            <a:r>
              <a:rPr sz="1550" b="1" spc="10" dirty="0">
                <a:latin typeface="Calibri"/>
                <a:cs typeface="Calibri"/>
              </a:rPr>
              <a:t>cérémonie </a:t>
            </a:r>
            <a:r>
              <a:rPr sz="1550" b="1" spc="15" dirty="0">
                <a:latin typeface="Calibri"/>
                <a:cs typeface="Calibri"/>
              </a:rPr>
              <a:t>a cours depuis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10" dirty="0">
                <a:latin typeface="Calibri"/>
                <a:cs typeface="Calibri"/>
              </a:rPr>
              <a:t>nuit </a:t>
            </a:r>
            <a:r>
              <a:rPr sz="1550" b="1" spc="20" dirty="0">
                <a:latin typeface="Calibri"/>
                <a:cs typeface="Calibri"/>
              </a:rPr>
              <a:t>des  temps.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9724" y="3036643"/>
            <a:ext cx="3661410" cy="765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700"/>
              </a:lnSpc>
            </a:pPr>
            <a:r>
              <a:rPr sz="1550" b="1" spc="10" dirty="0">
                <a:latin typeface="Calibri"/>
                <a:cs typeface="Calibri"/>
              </a:rPr>
              <a:t>Son </a:t>
            </a:r>
            <a:r>
              <a:rPr sz="1550" b="1" spc="15" dirty="0">
                <a:latin typeface="Calibri"/>
                <a:cs typeface="Calibri"/>
              </a:rPr>
              <a:t>objectif est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spc="15" dirty="0">
                <a:latin typeface="Calibri"/>
                <a:cs typeface="Calibri"/>
              </a:rPr>
              <a:t>rappeler à </a:t>
            </a:r>
            <a:r>
              <a:rPr sz="1550" b="1" spc="25" dirty="0">
                <a:latin typeface="Calibri"/>
                <a:cs typeface="Calibri"/>
              </a:rPr>
              <a:t>tous </a:t>
            </a:r>
            <a:r>
              <a:rPr sz="1550" b="1" spc="10" dirty="0">
                <a:latin typeface="Calibri"/>
                <a:cs typeface="Calibri"/>
              </a:rPr>
              <a:t>ceux </a:t>
            </a:r>
            <a:r>
              <a:rPr sz="1550" b="1" spc="20" dirty="0">
                <a:latin typeface="Calibri"/>
                <a:cs typeface="Calibri"/>
              </a:rPr>
              <a:t>qui  </a:t>
            </a:r>
            <a:r>
              <a:rPr sz="1550" b="1" spc="15" dirty="0">
                <a:latin typeface="Calibri"/>
                <a:cs typeface="Calibri"/>
              </a:rPr>
              <a:t>y </a:t>
            </a:r>
            <a:r>
              <a:rPr sz="1550" b="1" spc="10" dirty="0">
                <a:latin typeface="Calibri"/>
                <a:cs typeface="Calibri"/>
              </a:rPr>
              <a:t>participent </a:t>
            </a:r>
            <a:r>
              <a:rPr sz="1550" b="1" spc="20" dirty="0">
                <a:latin typeface="Calibri"/>
                <a:cs typeface="Calibri"/>
              </a:rPr>
              <a:t>de ne pas </a:t>
            </a:r>
            <a:r>
              <a:rPr sz="1550" b="1" spc="10" dirty="0">
                <a:latin typeface="Calibri"/>
                <a:cs typeface="Calibri"/>
              </a:rPr>
              <a:t>oublier </a:t>
            </a:r>
            <a:r>
              <a:rPr sz="1550" b="1" spc="25" dirty="0">
                <a:latin typeface="Calibri"/>
                <a:cs typeface="Calibri"/>
              </a:rPr>
              <a:t>d’être  </a:t>
            </a:r>
            <a:r>
              <a:rPr sz="1550" b="1" spc="15" dirty="0">
                <a:latin typeface="Calibri"/>
                <a:cs typeface="Calibri"/>
              </a:rPr>
              <a:t>reconnaissants.</a:t>
            </a:r>
            <a:endParaRPr sz="1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01845" y="1763946"/>
            <a:ext cx="3585845" cy="290449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5"/>
              </a:spcBef>
            </a:pPr>
            <a:r>
              <a:rPr sz="1550" spc="35" dirty="0">
                <a:latin typeface="Calibri"/>
                <a:cs typeface="Calibri"/>
              </a:rPr>
              <a:t>We </a:t>
            </a:r>
            <a:r>
              <a:rPr sz="1550" spc="15" dirty="0">
                <a:latin typeface="Calibri"/>
                <a:cs typeface="Calibri"/>
              </a:rPr>
              <a:t>gather </a:t>
            </a:r>
            <a:r>
              <a:rPr sz="1550" spc="35" dirty="0">
                <a:latin typeface="Calibri"/>
                <a:cs typeface="Calibri"/>
              </a:rPr>
              <a:t>our </a:t>
            </a:r>
            <a:r>
              <a:rPr sz="1550" spc="30" dirty="0">
                <a:latin typeface="Calibri"/>
                <a:cs typeface="Calibri"/>
              </a:rPr>
              <a:t>minds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10" dirty="0">
                <a:latin typeface="Calibri"/>
                <a:cs typeface="Calibri"/>
              </a:rPr>
              <a:t>greet </a:t>
            </a:r>
            <a:r>
              <a:rPr sz="1550" spc="35" dirty="0">
                <a:latin typeface="Calibri"/>
                <a:cs typeface="Calibri"/>
              </a:rPr>
              <a:t>and </a:t>
            </a:r>
            <a:r>
              <a:rPr sz="1550" spc="25" dirty="0">
                <a:latin typeface="Calibri"/>
                <a:cs typeface="Calibri"/>
              </a:rPr>
              <a:t>thank 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25" dirty="0">
                <a:latin typeface="Calibri"/>
                <a:cs typeface="Calibri"/>
              </a:rPr>
              <a:t>Teachers </a:t>
            </a:r>
            <a:r>
              <a:rPr sz="1550" spc="35" dirty="0">
                <a:latin typeface="Calibri"/>
                <a:cs typeface="Calibri"/>
              </a:rPr>
              <a:t>who </a:t>
            </a:r>
            <a:r>
              <a:rPr sz="1550" spc="30" dirty="0">
                <a:latin typeface="Calibri"/>
                <a:cs typeface="Calibri"/>
              </a:rPr>
              <a:t>have </a:t>
            </a:r>
            <a:r>
              <a:rPr sz="1550" spc="25" dirty="0">
                <a:latin typeface="Calibri"/>
                <a:cs typeface="Calibri"/>
              </a:rPr>
              <a:t>come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20" dirty="0">
                <a:latin typeface="Calibri"/>
                <a:cs typeface="Calibri"/>
              </a:rPr>
              <a:t>help  through </a:t>
            </a:r>
            <a:r>
              <a:rPr sz="1550" spc="10" dirty="0">
                <a:latin typeface="Calibri"/>
                <a:cs typeface="Calibri"/>
              </a:rPr>
              <a:t>times </a:t>
            </a:r>
            <a:r>
              <a:rPr sz="1550" spc="25" dirty="0">
                <a:latin typeface="Calibri"/>
                <a:cs typeface="Calibri"/>
              </a:rPr>
              <a:t>of </a:t>
            </a:r>
            <a:r>
              <a:rPr sz="1550" spc="35" dirty="0">
                <a:latin typeface="Calibri"/>
                <a:cs typeface="Calibri"/>
              </a:rPr>
              <a:t>hardship. When</a:t>
            </a:r>
            <a:r>
              <a:rPr sz="1550" spc="-235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we</a:t>
            </a:r>
            <a:endParaRPr sz="1550">
              <a:latin typeface="Calibri"/>
              <a:cs typeface="Calibri"/>
            </a:endParaRPr>
          </a:p>
          <a:p>
            <a:pPr marL="12700" marR="5080" algn="just">
              <a:lnSpc>
                <a:spcPct val="102800"/>
              </a:lnSpc>
              <a:spcBef>
                <a:spcPts val="30"/>
              </a:spcBef>
            </a:pPr>
            <a:r>
              <a:rPr sz="1550" spc="20" dirty="0">
                <a:latin typeface="Calibri"/>
                <a:cs typeface="Calibri"/>
              </a:rPr>
              <a:t>forget </a:t>
            </a:r>
            <a:r>
              <a:rPr sz="1550" spc="35" dirty="0">
                <a:latin typeface="Calibri"/>
                <a:cs typeface="Calibri"/>
              </a:rPr>
              <a:t>how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10" dirty="0">
                <a:latin typeface="Calibri"/>
                <a:cs typeface="Calibri"/>
              </a:rPr>
              <a:t>live in </a:t>
            </a:r>
            <a:r>
              <a:rPr sz="1550" spc="35" dirty="0">
                <a:latin typeface="Calibri"/>
                <a:cs typeface="Calibri"/>
              </a:rPr>
              <a:t>harmony, </a:t>
            </a:r>
            <a:r>
              <a:rPr sz="1550" spc="15" dirty="0">
                <a:latin typeface="Calibri"/>
                <a:cs typeface="Calibri"/>
              </a:rPr>
              <a:t>they</a:t>
            </a:r>
            <a:r>
              <a:rPr sz="1550" spc="-160" dirty="0">
                <a:latin typeface="Calibri"/>
                <a:cs typeface="Calibri"/>
              </a:rPr>
              <a:t> </a:t>
            </a:r>
            <a:r>
              <a:rPr sz="1550" spc="30" dirty="0">
                <a:latin typeface="Calibri"/>
                <a:cs typeface="Calibri"/>
              </a:rPr>
              <a:t>remind  us </a:t>
            </a:r>
            <a:r>
              <a:rPr sz="1550" spc="25" dirty="0">
                <a:latin typeface="Calibri"/>
                <a:cs typeface="Calibri"/>
              </a:rPr>
              <a:t>of </a:t>
            </a:r>
            <a:r>
              <a:rPr sz="1550" spc="15" dirty="0">
                <a:latin typeface="Calibri"/>
                <a:cs typeface="Calibri"/>
              </a:rPr>
              <a:t>the </a:t>
            </a:r>
            <a:r>
              <a:rPr sz="1550" spc="35" dirty="0">
                <a:latin typeface="Calibri"/>
                <a:cs typeface="Calibri"/>
              </a:rPr>
              <a:t>way </a:t>
            </a:r>
            <a:r>
              <a:rPr sz="1550" spc="30" dirty="0">
                <a:latin typeface="Calibri"/>
                <a:cs typeface="Calibri"/>
              </a:rPr>
              <a:t>we </a:t>
            </a:r>
            <a:r>
              <a:rPr sz="1550" spc="25" dirty="0">
                <a:latin typeface="Calibri"/>
                <a:cs typeface="Calibri"/>
              </a:rPr>
              <a:t>were </a:t>
            </a:r>
            <a:r>
              <a:rPr sz="1550" spc="15" dirty="0">
                <a:latin typeface="Calibri"/>
                <a:cs typeface="Calibri"/>
              </a:rPr>
              <a:t>instructed </a:t>
            </a:r>
            <a:r>
              <a:rPr sz="1550" spc="-5" dirty="0">
                <a:latin typeface="Calibri"/>
                <a:cs typeface="Calibri"/>
              </a:rPr>
              <a:t>to </a:t>
            </a:r>
            <a:r>
              <a:rPr sz="1550" spc="10" dirty="0">
                <a:latin typeface="Calibri"/>
                <a:cs typeface="Calibri"/>
              </a:rPr>
              <a:t>live </a:t>
            </a:r>
            <a:r>
              <a:rPr sz="1550" spc="25" dirty="0">
                <a:latin typeface="Calibri"/>
                <a:cs typeface="Calibri"/>
              </a:rPr>
              <a:t>as  people.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379095">
              <a:lnSpc>
                <a:spcPct val="104700"/>
              </a:lnSpc>
            </a:pPr>
            <a:r>
              <a:rPr sz="1550" spc="15" dirty="0">
                <a:latin typeface="Calibri"/>
                <a:cs typeface="Calibri"/>
              </a:rPr>
              <a:t>With </a:t>
            </a:r>
            <a:r>
              <a:rPr sz="1550" spc="35" dirty="0">
                <a:latin typeface="Calibri"/>
                <a:cs typeface="Calibri"/>
              </a:rPr>
              <a:t>one </a:t>
            </a:r>
            <a:r>
              <a:rPr sz="1550" spc="30" dirty="0">
                <a:latin typeface="Calibri"/>
                <a:cs typeface="Calibri"/>
              </a:rPr>
              <a:t>mind, we send </a:t>
            </a:r>
            <a:r>
              <a:rPr sz="1550" spc="10" dirty="0">
                <a:latin typeface="Calibri"/>
                <a:cs typeface="Calibri"/>
              </a:rPr>
              <a:t>greetings</a:t>
            </a:r>
            <a:r>
              <a:rPr sz="1550" spc="-165" dirty="0">
                <a:latin typeface="Calibri"/>
                <a:cs typeface="Calibri"/>
              </a:rPr>
              <a:t> </a:t>
            </a:r>
            <a:r>
              <a:rPr sz="1550" spc="35" dirty="0">
                <a:latin typeface="Calibri"/>
                <a:cs typeface="Calibri"/>
              </a:rPr>
              <a:t>and  </a:t>
            </a:r>
            <a:r>
              <a:rPr sz="1550" spc="25" dirty="0">
                <a:latin typeface="Calibri"/>
                <a:cs typeface="Calibri"/>
              </a:rPr>
              <a:t>thanks </a:t>
            </a:r>
            <a:r>
              <a:rPr sz="1550" dirty="0">
                <a:latin typeface="Calibri"/>
                <a:cs typeface="Calibri"/>
              </a:rPr>
              <a:t>to </a:t>
            </a:r>
            <a:r>
              <a:rPr sz="1550" spc="20" dirty="0">
                <a:latin typeface="Calibri"/>
                <a:cs typeface="Calibri"/>
              </a:rPr>
              <a:t>these caring</a:t>
            </a:r>
            <a:r>
              <a:rPr sz="1550" spc="-114" dirty="0">
                <a:latin typeface="Calibri"/>
                <a:cs typeface="Calibri"/>
              </a:rPr>
              <a:t> </a:t>
            </a:r>
            <a:r>
              <a:rPr sz="1550" spc="20" dirty="0">
                <a:latin typeface="Calibri"/>
                <a:cs typeface="Calibri"/>
              </a:rPr>
              <a:t>teachers.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50" spc="20" dirty="0">
                <a:latin typeface="Calibri"/>
                <a:cs typeface="Calibri"/>
              </a:rPr>
              <a:t>Now </a:t>
            </a:r>
            <a:r>
              <a:rPr sz="1550" spc="35" dirty="0">
                <a:latin typeface="Calibri"/>
                <a:cs typeface="Calibri"/>
              </a:rPr>
              <a:t>our </a:t>
            </a:r>
            <a:r>
              <a:rPr sz="1550" spc="30" dirty="0">
                <a:latin typeface="Calibri"/>
                <a:cs typeface="Calibri"/>
              </a:rPr>
              <a:t>minds are</a:t>
            </a:r>
            <a:r>
              <a:rPr sz="1550" spc="-250" dirty="0">
                <a:latin typeface="Calibri"/>
                <a:cs typeface="Calibri"/>
              </a:rPr>
              <a:t> </a:t>
            </a:r>
            <a:r>
              <a:rPr sz="1550" spc="25" dirty="0"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700" y="1764182"/>
            <a:ext cx="3409315" cy="319786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5"/>
              </a:spcBef>
            </a:pPr>
            <a:r>
              <a:rPr sz="1550" b="1" spc="15" dirty="0">
                <a:latin typeface="Calibri"/>
                <a:cs typeface="Calibri"/>
              </a:rPr>
              <a:t>Réunissons </a:t>
            </a:r>
            <a:r>
              <a:rPr sz="1550" b="1" spc="2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25" dirty="0">
                <a:latin typeface="Calibri"/>
                <a:cs typeface="Calibri"/>
              </a:rPr>
              <a:t>d’honorer </a:t>
            </a:r>
            <a:r>
              <a:rPr sz="1550" b="1" spc="15" dirty="0">
                <a:latin typeface="Calibri"/>
                <a:cs typeface="Calibri"/>
              </a:rPr>
              <a:t>et  </a:t>
            </a:r>
            <a:r>
              <a:rPr sz="1550" b="1" spc="20" dirty="0">
                <a:latin typeface="Calibri"/>
                <a:cs typeface="Calibri"/>
              </a:rPr>
              <a:t>d’adresser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 </a:t>
            </a:r>
            <a:r>
              <a:rPr sz="1550" b="1" spc="10" dirty="0">
                <a:latin typeface="Calibri"/>
                <a:cs typeface="Calibri"/>
              </a:rPr>
              <a:t>envers </a:t>
            </a:r>
            <a:r>
              <a:rPr sz="1550" b="1" dirty="0">
                <a:latin typeface="Calibri"/>
                <a:cs typeface="Calibri"/>
              </a:rPr>
              <a:t>les  </a:t>
            </a:r>
            <a:r>
              <a:rPr sz="1550" b="1" spc="20" dirty="0">
                <a:latin typeface="Calibri"/>
                <a:cs typeface="Calibri"/>
              </a:rPr>
              <a:t>Quatre </a:t>
            </a:r>
            <a:r>
              <a:rPr sz="1550" b="1" spc="15" dirty="0">
                <a:latin typeface="Calibri"/>
                <a:cs typeface="Calibri"/>
              </a:rPr>
              <a:t>E</a:t>
            </a:r>
            <a:r>
              <a:rPr sz="2325" b="1" spc="22" baseline="7168" dirty="0">
                <a:latin typeface="Calibri"/>
                <a:cs typeface="Calibri"/>
              </a:rPr>
              <a:t>̂</a:t>
            </a:r>
            <a:r>
              <a:rPr sz="1550" b="1" spc="15" dirty="0">
                <a:latin typeface="Calibri"/>
                <a:cs typeface="Calibri"/>
              </a:rPr>
              <a:t>tres </a:t>
            </a:r>
            <a:r>
              <a:rPr sz="1550" b="1" spc="10" dirty="0">
                <a:latin typeface="Calibri"/>
                <a:cs typeface="Calibri"/>
              </a:rPr>
              <a:t>Sacrés, </a:t>
            </a:r>
            <a:r>
              <a:rPr sz="1550" b="1" spc="20" dirty="0">
                <a:latin typeface="Calibri"/>
                <a:cs typeface="Calibri"/>
              </a:rPr>
              <a:t>nos </a:t>
            </a:r>
            <a:r>
              <a:rPr sz="1550" b="1" spc="10" dirty="0">
                <a:latin typeface="Calibri"/>
                <a:cs typeface="Calibri"/>
              </a:rPr>
              <a:t>Guides,</a:t>
            </a:r>
            <a:r>
              <a:rPr sz="1550" b="1" spc="-35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qui</a:t>
            </a:r>
            <a:endParaRPr sz="1550">
              <a:latin typeface="Calibri"/>
              <a:cs typeface="Calibri"/>
            </a:endParaRPr>
          </a:p>
          <a:p>
            <a:pPr marL="12700" marR="17780">
              <a:lnSpc>
                <a:spcPct val="102699"/>
              </a:lnSpc>
              <a:spcBef>
                <a:spcPts val="35"/>
              </a:spcBef>
            </a:pP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aident </a:t>
            </a:r>
            <a:r>
              <a:rPr sz="1550" b="1" spc="25" dirty="0">
                <a:latin typeface="Calibri"/>
                <a:cs typeface="Calibri"/>
              </a:rPr>
              <a:t>dans </a:t>
            </a:r>
            <a:r>
              <a:rPr sz="1550" b="1" spc="5" dirty="0">
                <a:latin typeface="Calibri"/>
                <a:cs typeface="Calibri"/>
              </a:rPr>
              <a:t>les </a:t>
            </a:r>
            <a:r>
              <a:rPr sz="1550" b="1" spc="25" dirty="0">
                <a:latin typeface="Calibri"/>
                <a:cs typeface="Calibri"/>
              </a:rPr>
              <a:t>moments </a:t>
            </a:r>
            <a:r>
              <a:rPr sz="1550" b="1" dirty="0">
                <a:latin typeface="Calibri"/>
                <a:cs typeface="Calibri"/>
              </a:rPr>
              <a:t>difficiles.  </a:t>
            </a:r>
            <a:r>
              <a:rPr sz="1550" b="1" spc="20" dirty="0">
                <a:latin typeface="Calibri"/>
                <a:cs typeface="Calibri"/>
              </a:rPr>
              <a:t>Quand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oublions </a:t>
            </a:r>
            <a:r>
              <a:rPr sz="1550" b="1" spc="20" dirty="0">
                <a:latin typeface="Calibri"/>
                <a:cs typeface="Calibri"/>
              </a:rPr>
              <a:t>comment </a:t>
            </a:r>
            <a:r>
              <a:rPr sz="1550" b="1" spc="-5" dirty="0">
                <a:latin typeface="Calibri"/>
                <a:cs typeface="Calibri"/>
              </a:rPr>
              <a:t>vivre </a:t>
            </a:r>
            <a:r>
              <a:rPr sz="1550" b="1" spc="15" dirty="0">
                <a:latin typeface="Calibri"/>
                <a:cs typeface="Calibri"/>
              </a:rPr>
              <a:t>en  harmonie, </a:t>
            </a:r>
            <a:r>
              <a:rPr sz="1550" b="1" spc="-10" dirty="0">
                <a:latin typeface="Calibri"/>
                <a:cs typeface="Calibri"/>
              </a:rPr>
              <a:t>ils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0" dirty="0">
                <a:latin typeface="Calibri"/>
                <a:cs typeface="Calibri"/>
              </a:rPr>
              <a:t>rappellent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-150" dirty="0">
                <a:latin typeface="Calibri"/>
                <a:cs typeface="Calibri"/>
              </a:rPr>
              <a:t>faco̧ </a:t>
            </a:r>
            <a:r>
              <a:rPr sz="1550" b="1" spc="25" dirty="0">
                <a:latin typeface="Calibri"/>
                <a:cs typeface="Calibri"/>
              </a:rPr>
              <a:t>n  </a:t>
            </a:r>
            <a:r>
              <a:rPr sz="1550" b="1" spc="20" dirty="0">
                <a:latin typeface="Calibri"/>
                <a:cs typeface="Calibri"/>
              </a:rPr>
              <a:t>dont on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a appris à </a:t>
            </a:r>
            <a:r>
              <a:rPr sz="1550" b="1" spc="-5" dirty="0">
                <a:latin typeface="Calibri"/>
                <a:cs typeface="Calibri"/>
              </a:rPr>
              <a:t>vivre </a:t>
            </a:r>
            <a:r>
              <a:rPr sz="1550" b="1" spc="15" dirty="0">
                <a:latin typeface="Calibri"/>
                <a:cs typeface="Calibri"/>
              </a:rPr>
              <a:t>en </a:t>
            </a:r>
            <a:r>
              <a:rPr sz="1550" b="1" spc="25" dirty="0">
                <a:latin typeface="Calibri"/>
                <a:cs typeface="Calibri"/>
              </a:rPr>
              <a:t>tant  </a:t>
            </a:r>
            <a:r>
              <a:rPr sz="1550" b="1" spc="20" dirty="0">
                <a:latin typeface="Calibri"/>
                <a:cs typeface="Calibri"/>
              </a:rPr>
              <a:t>qu’humain.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50">
              <a:latin typeface="Times New Roman"/>
              <a:cs typeface="Times New Roman"/>
            </a:endParaRPr>
          </a:p>
          <a:p>
            <a:pPr marL="12700" marR="434975">
              <a:lnSpc>
                <a:spcPct val="100800"/>
              </a:lnSpc>
              <a:spcBef>
                <a:spcPts val="5"/>
              </a:spcBef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10" dirty="0">
                <a:latin typeface="Calibri"/>
                <a:cs typeface="Calibri"/>
              </a:rPr>
              <a:t>réunis, </a:t>
            </a:r>
            <a:r>
              <a:rPr sz="1550" b="1" spc="20" dirty="0">
                <a:latin typeface="Calibri"/>
                <a:cs typeface="Calibri"/>
              </a:rPr>
              <a:t>adressons </a:t>
            </a:r>
            <a:r>
              <a:rPr sz="1550" b="1" spc="25" dirty="0">
                <a:latin typeface="Calibri"/>
                <a:cs typeface="Calibri"/>
              </a:rPr>
              <a:t>notre  </a:t>
            </a:r>
            <a:r>
              <a:rPr sz="1550" b="1" spc="15" dirty="0">
                <a:latin typeface="Calibri"/>
                <a:cs typeface="Calibri"/>
              </a:rPr>
              <a:t>gratitude et </a:t>
            </a:r>
            <a:r>
              <a:rPr sz="1550" b="1" spc="25" dirty="0">
                <a:latin typeface="Calibri"/>
                <a:cs typeface="Calibri"/>
              </a:rPr>
              <a:t>honorons nos</a:t>
            </a:r>
            <a:r>
              <a:rPr sz="1550" b="1" spc="-85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Guides.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5" dirty="0">
                <a:latin typeface="Calibri"/>
                <a:cs typeface="Calibri"/>
              </a:rPr>
              <a:t>ne </a:t>
            </a:r>
            <a:r>
              <a:rPr sz="1550" b="1" spc="20" dirty="0">
                <a:latin typeface="Calibri"/>
                <a:cs typeface="Calibri"/>
              </a:rPr>
              <a:t>font</a:t>
            </a:r>
            <a:r>
              <a:rPr sz="1550" b="1" spc="-1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3191" y="950975"/>
            <a:ext cx="3195827" cy="315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191" y="1252727"/>
            <a:ext cx="1449324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99616" y="1252727"/>
            <a:ext cx="1165860" cy="3154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77439" y="1252727"/>
            <a:ext cx="1120139" cy="3154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51700" y="723772"/>
            <a:ext cx="2885440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5" dirty="0"/>
              <a:t>LES </a:t>
            </a:r>
            <a:r>
              <a:rPr spc="5" dirty="0"/>
              <a:t>QUATRE </a:t>
            </a:r>
            <a:r>
              <a:rPr spc="20" dirty="0"/>
              <a:t>ÊTRES</a:t>
            </a:r>
            <a:r>
              <a:rPr spc="-229" dirty="0"/>
              <a:t> </a:t>
            </a:r>
            <a:r>
              <a:rPr spc="5" dirty="0"/>
              <a:t>SACRÉS</a:t>
            </a:r>
          </a:p>
          <a:p>
            <a:pPr marL="12700">
              <a:lnSpc>
                <a:spcPts val="2390"/>
              </a:lnSpc>
            </a:pPr>
            <a:r>
              <a:rPr b="0" spc="5" dirty="0">
                <a:latin typeface="Calibri"/>
                <a:cs typeface="Calibri"/>
              </a:rPr>
              <a:t>THE </a:t>
            </a:r>
            <a:r>
              <a:rPr b="0" spc="20" dirty="0">
                <a:latin typeface="Calibri"/>
                <a:cs typeface="Calibri"/>
              </a:rPr>
              <a:t>FOUR </a:t>
            </a:r>
            <a:r>
              <a:rPr b="0" spc="5" dirty="0">
                <a:latin typeface="Calibri"/>
                <a:cs typeface="Calibri"/>
              </a:rPr>
              <a:t>SACRED</a:t>
            </a:r>
            <a:r>
              <a:rPr b="0" spc="-240" dirty="0">
                <a:latin typeface="Calibri"/>
                <a:cs typeface="Calibri"/>
              </a:rPr>
              <a:t> </a:t>
            </a:r>
            <a:r>
              <a:rPr b="0" spc="10" dirty="0">
                <a:latin typeface="Calibri"/>
                <a:cs typeface="Calibri"/>
              </a:rPr>
              <a:t>BEINGS</a:t>
            </a:r>
          </a:p>
        </p:txBody>
      </p:sp>
      <p:sp>
        <p:nvSpPr>
          <p:cNvPr id="9" name="object 9"/>
          <p:cNvSpPr/>
          <p:nvPr/>
        </p:nvSpPr>
        <p:spPr>
          <a:xfrm>
            <a:off x="3017520" y="5020055"/>
            <a:ext cx="2999232" cy="163677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64135">
              <a:lnSpc>
                <a:spcPct val="102699"/>
              </a:lnSpc>
              <a:spcBef>
                <a:spcPts val="5"/>
              </a:spcBef>
            </a:pPr>
            <a:r>
              <a:rPr spc="20" dirty="0"/>
              <a:t>Now </a:t>
            </a:r>
            <a:r>
              <a:rPr spc="30" dirty="0"/>
              <a:t>we </a:t>
            </a:r>
            <a:r>
              <a:rPr spc="20" dirty="0"/>
              <a:t>turn </a:t>
            </a:r>
            <a:r>
              <a:rPr spc="35" dirty="0"/>
              <a:t>our </a:t>
            </a:r>
            <a:r>
              <a:rPr spc="15" dirty="0"/>
              <a:t>thoughts </a:t>
            </a:r>
            <a:r>
              <a:rPr dirty="0"/>
              <a:t>to </a:t>
            </a:r>
            <a:r>
              <a:rPr spc="15" dirty="0"/>
              <a:t>the </a:t>
            </a:r>
            <a:r>
              <a:rPr spc="25" dirty="0"/>
              <a:t>Creator, </a:t>
            </a:r>
            <a:r>
              <a:rPr spc="15" dirty="0"/>
              <a:t>the  </a:t>
            </a:r>
            <a:r>
              <a:rPr spc="25" dirty="0"/>
              <a:t>Great </a:t>
            </a:r>
            <a:r>
              <a:rPr spc="20" dirty="0"/>
              <a:t>Natural </a:t>
            </a:r>
            <a:r>
              <a:rPr spc="10" dirty="0"/>
              <a:t>Strength, </a:t>
            </a:r>
            <a:r>
              <a:rPr spc="35" dirty="0"/>
              <a:t>and </a:t>
            </a:r>
            <a:r>
              <a:rPr spc="30" dirty="0"/>
              <a:t>send </a:t>
            </a:r>
            <a:r>
              <a:rPr spc="10" dirty="0"/>
              <a:t>greetings  </a:t>
            </a:r>
            <a:r>
              <a:rPr spc="35" dirty="0"/>
              <a:t>and </a:t>
            </a:r>
            <a:r>
              <a:rPr spc="25" dirty="0"/>
              <a:t>thanks for</a:t>
            </a:r>
            <a:r>
              <a:rPr spc="-250" dirty="0"/>
              <a:t> </a:t>
            </a:r>
            <a:r>
              <a:rPr spc="20" dirty="0"/>
              <a:t>all these </a:t>
            </a:r>
            <a:r>
              <a:rPr spc="5" dirty="0"/>
              <a:t>gifts. </a:t>
            </a:r>
            <a:r>
              <a:rPr spc="20" dirty="0"/>
              <a:t>Everything </a:t>
            </a:r>
            <a:r>
              <a:rPr spc="30" dirty="0"/>
              <a:t>we</a:t>
            </a:r>
          </a:p>
          <a:p>
            <a:pPr marL="12700" marR="93980">
              <a:lnSpc>
                <a:spcPct val="102699"/>
              </a:lnSpc>
              <a:spcBef>
                <a:spcPts val="35"/>
              </a:spcBef>
            </a:pPr>
            <a:r>
              <a:rPr spc="25" dirty="0"/>
              <a:t>need </a:t>
            </a:r>
            <a:r>
              <a:rPr dirty="0"/>
              <a:t>to </a:t>
            </a:r>
            <a:r>
              <a:rPr spc="10" dirty="0"/>
              <a:t>live </a:t>
            </a:r>
            <a:r>
              <a:rPr spc="15" dirty="0"/>
              <a:t>a </a:t>
            </a:r>
            <a:r>
              <a:rPr spc="20" dirty="0"/>
              <a:t>good </a:t>
            </a:r>
            <a:r>
              <a:rPr spc="10" dirty="0"/>
              <a:t>life is </a:t>
            </a:r>
            <a:r>
              <a:rPr spc="30" dirty="0"/>
              <a:t>here on </a:t>
            </a:r>
            <a:r>
              <a:rPr spc="10" dirty="0"/>
              <a:t>this </a:t>
            </a:r>
            <a:r>
              <a:rPr spc="20" dirty="0"/>
              <a:t>Mother  </a:t>
            </a:r>
            <a:r>
              <a:rPr spc="25" dirty="0"/>
              <a:t>Earth. </a:t>
            </a:r>
            <a:r>
              <a:rPr spc="20" dirty="0"/>
              <a:t>For all </a:t>
            </a:r>
            <a:r>
              <a:rPr spc="15" dirty="0"/>
              <a:t>the </a:t>
            </a:r>
            <a:r>
              <a:rPr spc="20" dirty="0"/>
              <a:t>love that </a:t>
            </a:r>
            <a:r>
              <a:rPr spc="10" dirty="0"/>
              <a:t>is </a:t>
            </a:r>
            <a:r>
              <a:rPr spc="5" dirty="0"/>
              <a:t>still </a:t>
            </a:r>
            <a:r>
              <a:rPr spc="40" dirty="0"/>
              <a:t>around </a:t>
            </a:r>
            <a:r>
              <a:rPr spc="30" dirty="0"/>
              <a:t>us,  we </a:t>
            </a:r>
            <a:r>
              <a:rPr spc="15" dirty="0"/>
              <a:t>gather </a:t>
            </a:r>
            <a:r>
              <a:rPr spc="35" dirty="0"/>
              <a:t>our </a:t>
            </a:r>
            <a:r>
              <a:rPr spc="30" dirty="0"/>
              <a:t>minds </a:t>
            </a:r>
            <a:r>
              <a:rPr spc="10" dirty="0"/>
              <a:t>together </a:t>
            </a:r>
            <a:r>
              <a:rPr spc="30" dirty="0"/>
              <a:t>as </a:t>
            </a:r>
            <a:r>
              <a:rPr spc="35" dirty="0"/>
              <a:t>one and  </a:t>
            </a:r>
            <a:r>
              <a:rPr spc="30" dirty="0"/>
              <a:t>send </a:t>
            </a:r>
            <a:r>
              <a:rPr spc="35" dirty="0"/>
              <a:t>our </a:t>
            </a:r>
            <a:r>
              <a:rPr spc="15" dirty="0"/>
              <a:t>choicest </a:t>
            </a:r>
            <a:r>
              <a:rPr spc="35" dirty="0"/>
              <a:t>words </a:t>
            </a:r>
            <a:r>
              <a:rPr spc="25" dirty="0"/>
              <a:t>of </a:t>
            </a:r>
            <a:r>
              <a:rPr spc="10" dirty="0"/>
              <a:t>greetings </a:t>
            </a:r>
            <a:r>
              <a:rPr spc="35" dirty="0"/>
              <a:t>and  </a:t>
            </a:r>
            <a:r>
              <a:rPr spc="25" dirty="0"/>
              <a:t>thanks </a:t>
            </a:r>
            <a:r>
              <a:rPr dirty="0"/>
              <a:t>to </a:t>
            </a:r>
            <a:r>
              <a:rPr spc="15" dirty="0"/>
              <a:t>the</a:t>
            </a:r>
            <a:r>
              <a:rPr spc="-90" dirty="0"/>
              <a:t> </a:t>
            </a:r>
            <a:r>
              <a:rPr spc="5" dirty="0"/>
              <a:t>Creator.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pc="20" dirty="0"/>
              <a:t>Now</a:t>
            </a:r>
            <a:r>
              <a:rPr dirty="0"/>
              <a:t> </a:t>
            </a:r>
            <a:r>
              <a:rPr spc="35" dirty="0"/>
              <a:t>our</a:t>
            </a:r>
            <a:r>
              <a:rPr spc="-60" dirty="0"/>
              <a:t> </a:t>
            </a:r>
            <a:r>
              <a:rPr spc="30" dirty="0"/>
              <a:t>minds</a:t>
            </a:r>
            <a:r>
              <a:rPr spc="-55" dirty="0"/>
              <a:t> </a:t>
            </a:r>
            <a:r>
              <a:rPr spc="30" dirty="0"/>
              <a:t>are</a:t>
            </a:r>
            <a:r>
              <a:rPr spc="-75" dirty="0"/>
              <a:t> </a:t>
            </a:r>
            <a:r>
              <a:rPr spc="30" dirty="0"/>
              <a:t>one.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5080">
              <a:lnSpc>
                <a:spcPct val="103699"/>
              </a:lnSpc>
            </a:pPr>
            <a:r>
              <a:rPr spc="30" dirty="0"/>
              <a:t>Of </a:t>
            </a:r>
            <a:r>
              <a:rPr spc="20" dirty="0"/>
              <a:t>all </a:t>
            </a:r>
            <a:r>
              <a:rPr spc="15" dirty="0"/>
              <a:t>the </a:t>
            </a:r>
            <a:r>
              <a:rPr spc="25" dirty="0"/>
              <a:t>beauty </a:t>
            </a:r>
            <a:r>
              <a:rPr spc="20" dirty="0"/>
              <a:t>that </a:t>
            </a:r>
            <a:r>
              <a:rPr spc="30" dirty="0"/>
              <a:t>we have </a:t>
            </a:r>
            <a:r>
              <a:rPr spc="35" dirty="0"/>
              <a:t>named, </a:t>
            </a:r>
            <a:r>
              <a:rPr spc="5" dirty="0"/>
              <a:t>it </a:t>
            </a:r>
            <a:r>
              <a:rPr spc="30" dirty="0"/>
              <a:t>was  not </a:t>
            </a:r>
            <a:r>
              <a:rPr spc="35" dirty="0"/>
              <a:t>our </a:t>
            </a:r>
            <a:r>
              <a:rPr spc="15" dirty="0"/>
              <a:t>intention </a:t>
            </a:r>
            <a:r>
              <a:rPr dirty="0"/>
              <a:t>to </a:t>
            </a:r>
            <a:r>
              <a:rPr spc="20" dirty="0"/>
              <a:t>leave </a:t>
            </a:r>
            <a:r>
              <a:rPr spc="25" dirty="0"/>
              <a:t>anything </a:t>
            </a:r>
            <a:r>
              <a:rPr spc="20" dirty="0"/>
              <a:t>out. </a:t>
            </a:r>
            <a:r>
              <a:rPr spc="25" dirty="0"/>
              <a:t>If  something </a:t>
            </a:r>
            <a:r>
              <a:rPr spc="30" dirty="0"/>
              <a:t>was </a:t>
            </a:r>
            <a:r>
              <a:rPr spc="15" dirty="0"/>
              <a:t>forgotten, </a:t>
            </a:r>
            <a:r>
              <a:rPr spc="30" dirty="0"/>
              <a:t>we </a:t>
            </a:r>
            <a:r>
              <a:rPr spc="20" dirty="0"/>
              <a:t>leave </a:t>
            </a:r>
            <a:r>
              <a:rPr spc="10" dirty="0"/>
              <a:t>it </a:t>
            </a:r>
            <a:r>
              <a:rPr dirty="0"/>
              <a:t>to </a:t>
            </a:r>
            <a:r>
              <a:rPr spc="15" dirty="0"/>
              <a:t>each  </a:t>
            </a:r>
            <a:r>
              <a:rPr spc="25" dirty="0"/>
              <a:t>individual </a:t>
            </a:r>
            <a:r>
              <a:rPr dirty="0"/>
              <a:t>to </a:t>
            </a:r>
            <a:r>
              <a:rPr spc="30" dirty="0"/>
              <a:t>send </a:t>
            </a:r>
            <a:r>
              <a:rPr spc="20" dirty="0"/>
              <a:t>such </a:t>
            </a:r>
            <a:r>
              <a:rPr spc="10" dirty="0"/>
              <a:t>greetings </a:t>
            </a:r>
            <a:r>
              <a:rPr spc="35" dirty="0"/>
              <a:t>and </a:t>
            </a:r>
            <a:r>
              <a:rPr spc="25" dirty="0"/>
              <a:t>thanks</a:t>
            </a:r>
            <a:r>
              <a:rPr spc="-215" dirty="0"/>
              <a:t> </a:t>
            </a:r>
            <a:r>
              <a:rPr spc="10" dirty="0"/>
              <a:t>in  their </a:t>
            </a:r>
            <a:r>
              <a:rPr spc="30" dirty="0"/>
              <a:t>own</a:t>
            </a:r>
            <a:r>
              <a:rPr spc="-65" dirty="0"/>
              <a:t> </a:t>
            </a:r>
            <a:r>
              <a:rPr spc="5" dirty="0"/>
              <a:t>way.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0">
              <a:lnSpc>
                <a:spcPct val="103400"/>
              </a:lnSpc>
            </a:pPr>
            <a:r>
              <a:rPr spc="5" dirty="0"/>
              <a:t>Tournons </a:t>
            </a:r>
            <a:r>
              <a:rPr spc="20" dirty="0"/>
              <a:t>maintenant </a:t>
            </a:r>
            <a:r>
              <a:rPr spc="25" dirty="0"/>
              <a:t>nos </a:t>
            </a:r>
            <a:r>
              <a:rPr spc="15" dirty="0"/>
              <a:t>pensées </a:t>
            </a:r>
            <a:r>
              <a:rPr spc="5" dirty="0"/>
              <a:t>vers  </a:t>
            </a:r>
            <a:r>
              <a:rPr spc="-5" dirty="0"/>
              <a:t>le </a:t>
            </a:r>
            <a:r>
              <a:rPr spc="5" dirty="0"/>
              <a:t>Créateur, </a:t>
            </a:r>
            <a:r>
              <a:rPr spc="-5" dirty="0"/>
              <a:t>le </a:t>
            </a:r>
            <a:r>
              <a:rPr spc="20" dirty="0"/>
              <a:t>Grand Esprit, </a:t>
            </a:r>
            <a:r>
              <a:rPr spc="15" dirty="0"/>
              <a:t>et  </a:t>
            </a:r>
            <a:r>
              <a:rPr spc="20" dirty="0"/>
              <a:t>honorons-le </a:t>
            </a:r>
            <a:r>
              <a:rPr spc="10" dirty="0"/>
              <a:t>et </a:t>
            </a:r>
            <a:r>
              <a:rPr spc="20" dirty="0"/>
              <a:t>adressons-lui </a:t>
            </a:r>
            <a:r>
              <a:rPr spc="25" dirty="0"/>
              <a:t>notre  </a:t>
            </a:r>
            <a:r>
              <a:rPr spc="15" dirty="0"/>
              <a:t>gratitude </a:t>
            </a:r>
            <a:r>
              <a:rPr spc="25" dirty="0"/>
              <a:t>pour tous </a:t>
            </a:r>
            <a:r>
              <a:rPr spc="10" dirty="0"/>
              <a:t>ce qu’il </a:t>
            </a:r>
            <a:r>
              <a:rPr spc="25" dirty="0"/>
              <a:t>nous </a:t>
            </a:r>
            <a:r>
              <a:rPr spc="15" dirty="0"/>
              <a:t>offre.  </a:t>
            </a:r>
            <a:r>
              <a:rPr spc="20" dirty="0"/>
              <a:t>Tout </a:t>
            </a:r>
            <a:r>
              <a:rPr spc="10" dirty="0"/>
              <a:t>ce </a:t>
            </a:r>
            <a:r>
              <a:rPr spc="25" dirty="0"/>
              <a:t>dont nous </a:t>
            </a:r>
            <a:r>
              <a:rPr spc="15" dirty="0"/>
              <a:t>avons besoin </a:t>
            </a:r>
            <a:r>
              <a:rPr spc="25" dirty="0"/>
              <a:t>pour  </a:t>
            </a:r>
            <a:r>
              <a:rPr spc="20" dirty="0"/>
              <a:t>mener </a:t>
            </a:r>
            <a:r>
              <a:rPr spc="25" dirty="0"/>
              <a:t>une bonne </a:t>
            </a:r>
            <a:r>
              <a:rPr spc="-10" dirty="0"/>
              <a:t>vie </a:t>
            </a:r>
            <a:r>
              <a:rPr spc="15" dirty="0"/>
              <a:t>est </a:t>
            </a:r>
            <a:r>
              <a:rPr spc="-5" dirty="0"/>
              <a:t>ici </a:t>
            </a:r>
            <a:r>
              <a:rPr spc="20" dirty="0"/>
              <a:t>sur </a:t>
            </a:r>
            <a:r>
              <a:rPr spc="25" dirty="0"/>
              <a:t>notre  </a:t>
            </a:r>
            <a:r>
              <a:rPr spc="10" dirty="0"/>
              <a:t>Mère, </a:t>
            </a:r>
            <a:r>
              <a:rPr spc="-5" dirty="0"/>
              <a:t>la</a:t>
            </a:r>
            <a:r>
              <a:rPr spc="-50" dirty="0"/>
              <a:t> </a:t>
            </a:r>
            <a:r>
              <a:rPr spc="-10" dirty="0"/>
              <a:t>Terre.</a:t>
            </a:r>
          </a:p>
          <a:p>
            <a:pPr>
              <a:lnSpc>
                <a:spcPct val="100000"/>
              </a:lnSpc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3400"/>
              </a:lnSpc>
            </a:pPr>
            <a:r>
              <a:rPr spc="25" dirty="0"/>
              <a:t>Pour tout </a:t>
            </a:r>
            <a:r>
              <a:rPr spc="5" dirty="0"/>
              <a:t>l’amour </a:t>
            </a:r>
            <a:r>
              <a:rPr spc="20" dirty="0"/>
              <a:t>qui </a:t>
            </a:r>
            <a:r>
              <a:rPr spc="25" dirty="0"/>
              <a:t>nous </a:t>
            </a:r>
            <a:r>
              <a:rPr spc="20" dirty="0"/>
              <a:t>entoure,  </a:t>
            </a:r>
            <a:r>
              <a:rPr spc="15" dirty="0"/>
              <a:t>réunissons </a:t>
            </a:r>
            <a:r>
              <a:rPr spc="25" dirty="0"/>
              <a:t>nos </a:t>
            </a:r>
            <a:r>
              <a:rPr spc="15" dirty="0"/>
              <a:t>esprits </a:t>
            </a:r>
            <a:r>
              <a:rPr spc="5" dirty="0"/>
              <a:t>afin </a:t>
            </a:r>
            <a:r>
              <a:rPr spc="20" dirty="0"/>
              <a:t>d’honorer </a:t>
            </a:r>
            <a:r>
              <a:rPr spc="10" dirty="0"/>
              <a:t>et  </a:t>
            </a:r>
            <a:r>
              <a:rPr spc="20" dirty="0"/>
              <a:t>d’adresser </a:t>
            </a:r>
            <a:r>
              <a:rPr spc="25" dirty="0"/>
              <a:t>notre </a:t>
            </a:r>
            <a:r>
              <a:rPr spc="15" dirty="0"/>
              <a:t>gratitude </a:t>
            </a:r>
            <a:r>
              <a:rPr spc="10" dirty="0"/>
              <a:t>envers </a:t>
            </a:r>
            <a:r>
              <a:rPr spc="-5" dirty="0"/>
              <a:t>le  </a:t>
            </a:r>
            <a:r>
              <a:rPr spc="5" dirty="0"/>
              <a:t>Créateur.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pc="10" dirty="0"/>
              <a:t>Nos </a:t>
            </a:r>
            <a:r>
              <a:rPr spc="15" dirty="0"/>
              <a:t>esprits </a:t>
            </a:r>
            <a:r>
              <a:rPr spc="25" dirty="0"/>
              <a:t>ne </a:t>
            </a:r>
            <a:r>
              <a:rPr spc="20" dirty="0"/>
              <a:t>font</a:t>
            </a:r>
            <a:r>
              <a:rPr spc="-10" dirty="0"/>
              <a:t> </a:t>
            </a:r>
            <a:r>
              <a:rPr spc="20" dirty="0"/>
              <a:t>qu’un.</a:t>
            </a:r>
          </a:p>
        </p:txBody>
      </p:sp>
      <p:sp>
        <p:nvSpPr>
          <p:cNvPr id="4" name="object 4"/>
          <p:cNvSpPr/>
          <p:nvPr/>
        </p:nvSpPr>
        <p:spPr>
          <a:xfrm>
            <a:off x="393191" y="950975"/>
            <a:ext cx="1769364" cy="315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191" y="1252727"/>
            <a:ext cx="1330452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51700" y="723772"/>
            <a:ext cx="1451610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0" dirty="0"/>
              <a:t>LE</a:t>
            </a:r>
            <a:r>
              <a:rPr spc="-50" dirty="0"/>
              <a:t> </a:t>
            </a:r>
            <a:r>
              <a:rPr spc="10" dirty="0"/>
              <a:t>CRÉATEUR</a:t>
            </a:r>
          </a:p>
          <a:p>
            <a:pPr marL="12700">
              <a:lnSpc>
                <a:spcPts val="2390"/>
              </a:lnSpc>
            </a:pPr>
            <a:r>
              <a:rPr b="0" spc="15" dirty="0">
                <a:latin typeface="Calibri"/>
                <a:cs typeface="Calibri"/>
              </a:rPr>
              <a:t>CREATOR</a:t>
            </a:r>
          </a:p>
        </p:txBody>
      </p:sp>
      <p:sp>
        <p:nvSpPr>
          <p:cNvPr id="7" name="object 7"/>
          <p:cNvSpPr/>
          <p:nvPr/>
        </p:nvSpPr>
        <p:spPr>
          <a:xfrm>
            <a:off x="676655" y="5394959"/>
            <a:ext cx="2880360" cy="12893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4047" y="950975"/>
            <a:ext cx="1714500" cy="306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84047" y="1252727"/>
            <a:ext cx="1650492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41934" y="720344"/>
            <a:ext cx="1351915" cy="633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5" dirty="0"/>
              <a:t>LES</a:t>
            </a:r>
            <a:r>
              <a:rPr spc="-195" dirty="0"/>
              <a:t> </a:t>
            </a:r>
            <a:r>
              <a:rPr spc="10" dirty="0"/>
              <a:t>PEUPLES</a:t>
            </a:r>
          </a:p>
          <a:p>
            <a:pPr marL="12700">
              <a:lnSpc>
                <a:spcPts val="2390"/>
              </a:lnSpc>
            </a:pPr>
            <a:r>
              <a:rPr b="0" dirty="0">
                <a:latin typeface="Calibri"/>
                <a:cs typeface="Calibri"/>
              </a:rPr>
              <a:t>THE</a:t>
            </a:r>
            <a:r>
              <a:rPr b="0" spc="-85" dirty="0">
                <a:latin typeface="Calibri"/>
                <a:cs typeface="Calibri"/>
              </a:rPr>
              <a:t> </a:t>
            </a:r>
            <a:r>
              <a:rPr b="0" spc="5" dirty="0">
                <a:latin typeface="Calibri"/>
                <a:cs typeface="Calibri"/>
              </a:rPr>
              <a:t>PEOPLE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868671" y="2068293"/>
            <a:ext cx="3524250" cy="1731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699"/>
              </a:lnSpc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gather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today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bring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minds 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together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one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give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greetings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thanksgiving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people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</a:t>
            </a:r>
            <a:r>
              <a:rPr sz="1550" spc="-10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world</a:t>
            </a:r>
            <a:endParaRPr sz="1550">
              <a:latin typeface="Calibri"/>
              <a:cs typeface="Calibri"/>
            </a:endParaRPr>
          </a:p>
          <a:p>
            <a:pPr marL="12700" marR="92710">
              <a:lnSpc>
                <a:spcPct val="100800"/>
              </a:lnSpc>
              <a:spcBef>
                <a:spcPts val="70"/>
              </a:spcBef>
            </a:pP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because we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can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see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that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cycles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life 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continue.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50" i="1" spc="10" dirty="0">
                <a:solidFill>
                  <a:srgbClr val="4E3A2F"/>
                </a:solidFill>
                <a:latin typeface="Calibri"/>
                <a:cs typeface="Calibri"/>
              </a:rPr>
              <a:t>Now </a:t>
            </a:r>
            <a:r>
              <a:rPr sz="1550" i="1" dirty="0">
                <a:solidFill>
                  <a:srgbClr val="4E3A2F"/>
                </a:solidFill>
                <a:latin typeface="Calibri"/>
                <a:cs typeface="Calibri"/>
              </a:rPr>
              <a:t>our minds </a:t>
            </a:r>
            <a:r>
              <a:rPr sz="1550" i="1" spc="15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i="1" spc="22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i="1" spc="1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2335" y="2041116"/>
            <a:ext cx="3649345" cy="1731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23825">
              <a:lnSpc>
                <a:spcPct val="102699"/>
              </a:lnSpc>
            </a:pPr>
            <a:r>
              <a:rPr sz="1550" b="1" spc="20" dirty="0">
                <a:latin typeface="Calibri"/>
                <a:cs typeface="Calibri"/>
              </a:rPr>
              <a:t>Aujourd’hui,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20" dirty="0">
                <a:latin typeface="Calibri"/>
                <a:cs typeface="Calibri"/>
              </a:rPr>
              <a:t>sommes </a:t>
            </a:r>
            <a:r>
              <a:rPr sz="1550" b="1" spc="15" dirty="0">
                <a:latin typeface="Calibri"/>
                <a:cs typeface="Calibri"/>
              </a:rPr>
              <a:t>ensemble,  </a:t>
            </a:r>
            <a:r>
              <a:rPr sz="1550" b="1" spc="2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10" dirty="0">
                <a:latin typeface="Calibri"/>
                <a:cs typeface="Calibri"/>
              </a:rPr>
              <a:t>réunis </a:t>
            </a:r>
            <a:r>
              <a:rPr sz="1550" b="1" spc="20" dirty="0">
                <a:latin typeface="Calibri"/>
                <a:cs typeface="Calibri"/>
              </a:rPr>
              <a:t>ne forment </a:t>
            </a:r>
            <a:r>
              <a:rPr sz="1550" b="1" spc="30" dirty="0">
                <a:latin typeface="Calibri"/>
                <a:cs typeface="Calibri"/>
              </a:rPr>
              <a:t>qu’un </a:t>
            </a:r>
            <a:r>
              <a:rPr sz="1550" b="1" spc="5" dirty="0">
                <a:latin typeface="Calibri"/>
                <a:cs typeface="Calibri"/>
              </a:rPr>
              <a:t>afin  </a:t>
            </a:r>
            <a:r>
              <a:rPr sz="1550" b="1" spc="20" dirty="0">
                <a:latin typeface="Calibri"/>
                <a:cs typeface="Calibri"/>
              </a:rPr>
              <a:t>d’honorer </a:t>
            </a:r>
            <a:r>
              <a:rPr sz="1550" b="1" spc="10" dirty="0">
                <a:latin typeface="Calibri"/>
                <a:cs typeface="Calibri"/>
              </a:rPr>
              <a:t>et </a:t>
            </a:r>
            <a:r>
              <a:rPr sz="1550" b="1" spc="15" dirty="0">
                <a:latin typeface="Calibri"/>
                <a:cs typeface="Calibri"/>
              </a:rPr>
              <a:t>d’exprimer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gratitude</a:t>
            </a:r>
            <a:r>
              <a:rPr sz="1550" b="1" spc="-140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à</a:t>
            </a: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00800"/>
              </a:lnSpc>
              <a:spcBef>
                <a:spcPts val="70"/>
              </a:spcBef>
            </a:pPr>
            <a:r>
              <a:rPr sz="1550" b="1" spc="25" dirty="0">
                <a:latin typeface="Calibri"/>
                <a:cs typeface="Calibri"/>
              </a:rPr>
              <a:t>tous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Peuples </a:t>
            </a:r>
            <a:r>
              <a:rPr sz="1550" b="1" spc="25" dirty="0">
                <a:latin typeface="Calibri"/>
                <a:cs typeface="Calibri"/>
              </a:rPr>
              <a:t>du monde </a:t>
            </a:r>
            <a:r>
              <a:rPr sz="1550" b="1" spc="15" dirty="0">
                <a:latin typeface="Calibri"/>
                <a:cs typeface="Calibri"/>
              </a:rPr>
              <a:t>puisque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spc="-10" dirty="0">
                <a:latin typeface="Calibri"/>
                <a:cs typeface="Calibri"/>
              </a:rPr>
              <a:t>cycle 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-10" dirty="0">
                <a:latin typeface="Calibri"/>
                <a:cs typeface="Calibri"/>
              </a:rPr>
              <a:t>vie </a:t>
            </a:r>
            <a:r>
              <a:rPr sz="1550" b="1" spc="20" dirty="0">
                <a:latin typeface="Calibri"/>
                <a:cs typeface="Calibri"/>
              </a:rPr>
              <a:t>se</a:t>
            </a:r>
            <a:r>
              <a:rPr sz="1550" b="1" spc="9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poursuit.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0" dirty="0">
                <a:latin typeface="Calibri"/>
                <a:cs typeface="Calibri"/>
              </a:rPr>
              <a:t>ne font</a:t>
            </a:r>
            <a:r>
              <a:rPr sz="1550" b="1" spc="-20" dirty="0">
                <a:latin typeface="Calibri"/>
                <a:cs typeface="Calibri"/>
              </a:rPr>
              <a:t> </a:t>
            </a:r>
            <a:r>
              <a:rPr sz="1550" b="1" spc="25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578607" y="3922776"/>
            <a:ext cx="3557016" cy="293522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9768" y="941832"/>
            <a:ext cx="1129284" cy="315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16152" y="941832"/>
            <a:ext cx="562356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35608" y="941832"/>
            <a:ext cx="470916" cy="3154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63624" y="941832"/>
            <a:ext cx="617219" cy="3154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37944" y="941832"/>
            <a:ext cx="1495044" cy="31546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9768" y="1252727"/>
            <a:ext cx="3012948" cy="30632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93331" y="716788"/>
            <a:ext cx="2695575" cy="633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5" dirty="0"/>
              <a:t>NOTRE MÈRE, </a:t>
            </a:r>
            <a:r>
              <a:rPr spc="10" dirty="0"/>
              <a:t>LA</a:t>
            </a:r>
            <a:r>
              <a:rPr spc="-229" dirty="0"/>
              <a:t> </a:t>
            </a:r>
            <a:r>
              <a:rPr spc="20" dirty="0"/>
              <a:t>TERRE</a:t>
            </a:r>
          </a:p>
          <a:p>
            <a:pPr marL="12700">
              <a:lnSpc>
                <a:spcPts val="2390"/>
              </a:lnSpc>
            </a:pPr>
            <a:r>
              <a:rPr b="0" dirty="0">
                <a:latin typeface="Calibri"/>
                <a:cs typeface="Calibri"/>
              </a:rPr>
              <a:t>THE </a:t>
            </a:r>
            <a:r>
              <a:rPr b="0" spc="10" dirty="0">
                <a:latin typeface="Calibri"/>
                <a:cs typeface="Calibri"/>
              </a:rPr>
              <a:t>EARTH </a:t>
            </a:r>
            <a:r>
              <a:rPr b="0" spc="20" dirty="0">
                <a:latin typeface="Calibri"/>
                <a:cs typeface="Calibri"/>
              </a:rPr>
              <a:t>OUR</a:t>
            </a:r>
            <a:r>
              <a:rPr b="0" spc="-265" dirty="0">
                <a:latin typeface="Calibri"/>
                <a:cs typeface="Calibri"/>
              </a:rPr>
              <a:t> </a:t>
            </a:r>
            <a:r>
              <a:rPr b="0" spc="5" dirty="0">
                <a:latin typeface="Calibri"/>
                <a:cs typeface="Calibri"/>
              </a:rPr>
              <a:t>MOTHER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904866" y="1801464"/>
            <a:ext cx="3669029" cy="2410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400"/>
              </a:lnSpc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thankful for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Earth,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Mother,  for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care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she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gives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us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in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providing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</a:t>
            </a:r>
            <a:r>
              <a:rPr sz="1550" spc="-254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that 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need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for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life.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She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supports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feet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as  we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walk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upon</a:t>
            </a:r>
            <a:r>
              <a:rPr sz="1550" spc="-19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-10" dirty="0">
                <a:solidFill>
                  <a:srgbClr val="4E3A2F"/>
                </a:solidFill>
                <a:latin typeface="Calibri"/>
                <a:cs typeface="Calibri"/>
              </a:rPr>
              <a:t>her.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 marR="481965">
              <a:lnSpc>
                <a:spcPct val="100800"/>
              </a:lnSpc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mother,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send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greetings</a:t>
            </a:r>
            <a:r>
              <a:rPr sz="1550" spc="-12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5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8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3331" y="1803118"/>
            <a:ext cx="3843654" cy="2464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699"/>
              </a:lnSpc>
            </a:pPr>
            <a:r>
              <a:rPr sz="1550" b="1" spc="10" dirty="0">
                <a:latin typeface="Calibri"/>
                <a:cs typeface="Calibri"/>
              </a:rPr>
              <a:t>Nous </a:t>
            </a:r>
            <a:r>
              <a:rPr sz="1550" b="1" spc="20" dirty="0">
                <a:latin typeface="Calibri"/>
                <a:cs typeface="Calibri"/>
              </a:rPr>
              <a:t>sommes </a:t>
            </a:r>
            <a:r>
              <a:rPr sz="1550" b="1" spc="15" dirty="0">
                <a:latin typeface="Calibri"/>
                <a:cs typeface="Calibri"/>
              </a:rPr>
              <a:t>reconnaissants </a:t>
            </a:r>
            <a:r>
              <a:rPr sz="1550" b="1" spc="10" dirty="0">
                <a:latin typeface="Calibri"/>
                <a:cs typeface="Calibri"/>
              </a:rPr>
              <a:t>envers </a:t>
            </a:r>
            <a:r>
              <a:rPr sz="1550" b="1" spc="25" dirty="0">
                <a:latin typeface="Calibri"/>
                <a:cs typeface="Calibri"/>
              </a:rPr>
              <a:t>notre  </a:t>
            </a:r>
            <a:r>
              <a:rPr sz="1550" b="1" spc="10" dirty="0">
                <a:latin typeface="Calibri"/>
                <a:cs typeface="Calibri"/>
              </a:rPr>
              <a:t>Mère,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-10" dirty="0">
                <a:latin typeface="Calibri"/>
                <a:cs typeface="Calibri"/>
              </a:rPr>
              <a:t>Terre. </a:t>
            </a:r>
            <a:r>
              <a:rPr sz="1550" b="1" dirty="0">
                <a:latin typeface="Calibri"/>
                <a:cs typeface="Calibri"/>
              </a:rPr>
              <a:t>Elle </a:t>
            </a:r>
            <a:r>
              <a:rPr sz="1550" b="1" spc="10" dirty="0">
                <a:latin typeface="Calibri"/>
                <a:cs typeface="Calibri"/>
              </a:rPr>
              <a:t>tient </a:t>
            </a:r>
            <a:r>
              <a:rPr sz="1550" b="1" spc="15" dirty="0">
                <a:latin typeface="Calibri"/>
                <a:cs typeface="Calibri"/>
              </a:rPr>
              <a:t>à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0" dirty="0">
                <a:latin typeface="Calibri"/>
                <a:cs typeface="Calibri"/>
              </a:rPr>
              <a:t>et </a:t>
            </a:r>
            <a:r>
              <a:rPr sz="1550" b="1" spc="25" dirty="0">
                <a:latin typeface="Calibri"/>
                <a:cs typeface="Calibri"/>
              </a:rPr>
              <a:t>s’assure </a:t>
            </a:r>
            <a:r>
              <a:rPr sz="1550" b="1" spc="20" dirty="0">
                <a:latin typeface="Calibri"/>
                <a:cs typeface="Calibri"/>
              </a:rPr>
              <a:t>de  </a:t>
            </a:r>
            <a:r>
              <a:rPr sz="1550" b="1" spc="15" dirty="0">
                <a:latin typeface="Calibri"/>
                <a:cs typeface="Calibri"/>
              </a:rPr>
              <a:t>fournir </a:t>
            </a:r>
            <a:r>
              <a:rPr sz="1550" b="1" spc="25" dirty="0">
                <a:latin typeface="Calibri"/>
                <a:cs typeface="Calibri"/>
              </a:rPr>
              <a:t>tout </a:t>
            </a:r>
            <a:r>
              <a:rPr sz="1550" b="1" spc="5" dirty="0">
                <a:latin typeface="Calibri"/>
                <a:cs typeface="Calibri"/>
              </a:rPr>
              <a:t>ce </a:t>
            </a:r>
            <a:r>
              <a:rPr sz="1550" b="1" spc="20" dirty="0">
                <a:latin typeface="Calibri"/>
                <a:cs typeface="Calibri"/>
              </a:rPr>
              <a:t>qui </a:t>
            </a:r>
            <a:r>
              <a:rPr sz="1550" b="1" spc="15" dirty="0">
                <a:latin typeface="Calibri"/>
                <a:cs typeface="Calibri"/>
              </a:rPr>
              <a:t>est </a:t>
            </a:r>
            <a:r>
              <a:rPr sz="1550" b="1" spc="10" dirty="0">
                <a:latin typeface="Calibri"/>
                <a:cs typeface="Calibri"/>
              </a:rPr>
              <a:t>nécessaire </a:t>
            </a:r>
            <a:r>
              <a:rPr sz="1550" b="1" spc="15" dirty="0">
                <a:latin typeface="Calibri"/>
                <a:cs typeface="Calibri"/>
              </a:rPr>
              <a:t>à </a:t>
            </a:r>
            <a:r>
              <a:rPr sz="1550" b="1" spc="-5" dirty="0">
                <a:latin typeface="Calibri"/>
                <a:cs typeface="Calibri"/>
              </a:rPr>
              <a:t>la</a:t>
            </a:r>
            <a:r>
              <a:rPr sz="1550" b="1" spc="5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vie.</a:t>
            </a:r>
            <a:endParaRPr sz="1550">
              <a:latin typeface="Calibri"/>
              <a:cs typeface="Calibri"/>
            </a:endParaRPr>
          </a:p>
          <a:p>
            <a:pPr marL="12700" marR="537210">
              <a:lnSpc>
                <a:spcPct val="100800"/>
              </a:lnSpc>
              <a:spcBef>
                <a:spcPts val="70"/>
              </a:spcBef>
            </a:pPr>
            <a:r>
              <a:rPr sz="1550" b="1" spc="20" dirty="0">
                <a:latin typeface="Calibri"/>
                <a:cs typeface="Calibri"/>
              </a:rPr>
              <a:t>Lorsque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foulons </a:t>
            </a:r>
            <a:r>
              <a:rPr sz="1550" b="1" spc="20" dirty="0">
                <a:latin typeface="Calibri"/>
                <a:cs typeface="Calibri"/>
              </a:rPr>
              <a:t>son </a:t>
            </a:r>
            <a:r>
              <a:rPr sz="1550" b="1" spc="5" dirty="0">
                <a:latin typeface="Calibri"/>
                <a:cs typeface="Calibri"/>
              </a:rPr>
              <a:t>sol, </a:t>
            </a:r>
            <a:r>
              <a:rPr sz="1550" b="1" spc="-5" dirty="0">
                <a:latin typeface="Calibri"/>
                <a:cs typeface="Calibri"/>
              </a:rPr>
              <a:t>elle </a:t>
            </a:r>
            <a:r>
              <a:rPr sz="1550" b="1" spc="25" dirty="0">
                <a:latin typeface="Calibri"/>
                <a:cs typeface="Calibri"/>
              </a:rPr>
              <a:t>nous  </a:t>
            </a:r>
            <a:r>
              <a:rPr sz="1550" b="1" spc="20" dirty="0">
                <a:latin typeface="Calibri"/>
                <a:cs typeface="Calibri"/>
              </a:rPr>
              <a:t>supporte.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34035">
              <a:lnSpc>
                <a:spcPct val="100800"/>
              </a:lnSpc>
            </a:pPr>
            <a:r>
              <a:rPr sz="1550" b="1" spc="10" dirty="0">
                <a:latin typeface="Calibri"/>
                <a:cs typeface="Calibri"/>
              </a:rPr>
              <a:t>Nous </a:t>
            </a:r>
            <a:r>
              <a:rPr sz="1550" b="1" spc="20" dirty="0">
                <a:latin typeface="Calibri"/>
                <a:cs typeface="Calibri"/>
              </a:rPr>
              <a:t>honorons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5" dirty="0">
                <a:latin typeface="Calibri"/>
                <a:cs typeface="Calibri"/>
              </a:rPr>
              <a:t>Terre-Mère </a:t>
            </a:r>
            <a:r>
              <a:rPr sz="1550" b="1" spc="15" dirty="0">
                <a:latin typeface="Calibri"/>
                <a:cs typeface="Calibri"/>
              </a:rPr>
              <a:t>en</a:t>
            </a:r>
            <a:r>
              <a:rPr sz="1550" b="1" spc="-100" dirty="0">
                <a:latin typeface="Calibri"/>
                <a:cs typeface="Calibri"/>
              </a:rPr>
              <a:t> </a:t>
            </a:r>
            <a:r>
              <a:rPr sz="1550" b="1" spc="5" dirty="0">
                <a:latin typeface="Calibri"/>
                <a:cs typeface="Calibri"/>
              </a:rPr>
              <a:t>lui  </a:t>
            </a:r>
            <a:r>
              <a:rPr sz="1550" b="1" spc="20" dirty="0">
                <a:latin typeface="Calibri"/>
                <a:cs typeface="Calibri"/>
              </a:rPr>
              <a:t>adressant </a:t>
            </a:r>
            <a:r>
              <a:rPr sz="1550" b="1" spc="25" dirty="0">
                <a:latin typeface="Calibri"/>
                <a:cs typeface="Calibri"/>
              </a:rPr>
              <a:t>notre</a:t>
            </a:r>
            <a:r>
              <a:rPr sz="1550" b="1" spc="-204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gratitude.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0" dirty="0">
                <a:latin typeface="Calibri"/>
                <a:cs typeface="Calibri"/>
              </a:rPr>
              <a:t>ne font</a:t>
            </a:r>
            <a:r>
              <a:rPr sz="1550" b="1" spc="-35" dirty="0">
                <a:latin typeface="Calibri"/>
                <a:cs typeface="Calibri"/>
              </a:rPr>
              <a:t> </a:t>
            </a:r>
            <a:r>
              <a:rPr sz="1550" b="1" spc="3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236976" y="4315967"/>
            <a:ext cx="2624328" cy="229514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15484" y="1916526"/>
            <a:ext cx="3956685" cy="2319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400"/>
              </a:lnSpc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turn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Fish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life in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water.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Though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they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struggle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survive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in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water  that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is filled with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pollution,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they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continue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do  as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they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were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instructed,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cleanse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purify 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water.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They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also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give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themselves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us as  food.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So,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turn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now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Fish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send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greetings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r>
              <a:rPr sz="1550" spc="-7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8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2336" y="969263"/>
            <a:ext cx="1824227" cy="306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02336" y="1271016"/>
            <a:ext cx="1321308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8096" y="737361"/>
            <a:ext cx="1508760" cy="633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5" dirty="0"/>
              <a:t>LES</a:t>
            </a:r>
            <a:r>
              <a:rPr spc="-125" dirty="0"/>
              <a:t> </a:t>
            </a:r>
            <a:r>
              <a:rPr spc="-5" dirty="0"/>
              <a:t>POISSONS</a:t>
            </a:r>
          </a:p>
          <a:p>
            <a:pPr marL="12700">
              <a:lnSpc>
                <a:spcPts val="2390"/>
              </a:lnSpc>
            </a:pPr>
            <a:r>
              <a:rPr b="0" dirty="0">
                <a:latin typeface="Calibri"/>
                <a:cs typeface="Calibri"/>
              </a:rPr>
              <a:t>THE</a:t>
            </a:r>
            <a:r>
              <a:rPr b="0" spc="-75" dirty="0">
                <a:latin typeface="Calibri"/>
                <a:cs typeface="Calibri"/>
              </a:rPr>
              <a:t> </a:t>
            </a:r>
            <a:r>
              <a:rPr b="0" spc="5" dirty="0">
                <a:latin typeface="Calibri"/>
                <a:cs typeface="Calibri"/>
              </a:rPr>
              <a:t>FISH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68096" y="1917235"/>
            <a:ext cx="3512820" cy="343535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25400">
              <a:lnSpc>
                <a:spcPct val="102699"/>
              </a:lnSpc>
              <a:spcBef>
                <a:spcPts val="5"/>
              </a:spcBef>
            </a:pPr>
            <a:r>
              <a:rPr sz="1550" b="1" spc="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pensées </a:t>
            </a:r>
            <a:r>
              <a:rPr sz="1550" b="1" spc="20" dirty="0">
                <a:latin typeface="Calibri"/>
                <a:cs typeface="Calibri"/>
              </a:rPr>
              <a:t>se </a:t>
            </a:r>
            <a:r>
              <a:rPr sz="1550" b="1" spc="25" dirty="0">
                <a:latin typeface="Calibri"/>
                <a:cs typeface="Calibri"/>
              </a:rPr>
              <a:t>tournent </a:t>
            </a:r>
            <a:r>
              <a:rPr sz="1550" b="1" spc="5" dirty="0">
                <a:latin typeface="Calibri"/>
                <a:cs typeface="Calibri"/>
              </a:rPr>
              <a:t>vers </a:t>
            </a:r>
            <a:r>
              <a:rPr sz="1550" b="1" spc="25" dirty="0">
                <a:latin typeface="Calibri"/>
                <a:cs typeface="Calibri"/>
              </a:rPr>
              <a:t>tous </a:t>
            </a:r>
            <a:r>
              <a:rPr sz="1550" b="1" dirty="0">
                <a:latin typeface="Calibri"/>
                <a:cs typeface="Calibri"/>
              </a:rPr>
              <a:t>les  </a:t>
            </a:r>
            <a:r>
              <a:rPr sz="1550" b="1" spc="15" dirty="0">
                <a:latin typeface="Calibri"/>
                <a:cs typeface="Calibri"/>
              </a:rPr>
              <a:t>poissons </a:t>
            </a:r>
            <a:r>
              <a:rPr sz="1550" b="1" spc="20" dirty="0">
                <a:latin typeface="Calibri"/>
                <a:cs typeface="Calibri"/>
              </a:rPr>
              <a:t>qui </a:t>
            </a:r>
            <a:r>
              <a:rPr sz="1550" b="1" spc="-5" dirty="0">
                <a:latin typeface="Calibri"/>
                <a:cs typeface="Calibri"/>
              </a:rPr>
              <a:t>vivent </a:t>
            </a:r>
            <a:r>
              <a:rPr sz="1550" b="1" spc="20" dirty="0">
                <a:latin typeface="Calibri"/>
                <a:cs typeface="Calibri"/>
              </a:rPr>
              <a:t>sous l’eau. </a:t>
            </a:r>
            <a:r>
              <a:rPr sz="1550" b="1" spc="-5" dirty="0">
                <a:latin typeface="Calibri"/>
                <a:cs typeface="Calibri"/>
              </a:rPr>
              <a:t>Bien </a:t>
            </a:r>
            <a:r>
              <a:rPr sz="1550" b="1" spc="10" dirty="0">
                <a:latin typeface="Calibri"/>
                <a:cs typeface="Calibri"/>
              </a:rPr>
              <a:t>qu’ils  </a:t>
            </a:r>
            <a:r>
              <a:rPr sz="1550" b="1" spc="15" dirty="0">
                <a:latin typeface="Calibri"/>
                <a:cs typeface="Calibri"/>
              </a:rPr>
              <a:t>luttent </a:t>
            </a:r>
            <a:r>
              <a:rPr sz="1550" b="1" spc="20" dirty="0">
                <a:latin typeface="Calibri"/>
                <a:cs typeface="Calibri"/>
              </a:rPr>
              <a:t>pour </a:t>
            </a:r>
            <a:r>
              <a:rPr sz="1550" b="1" spc="5" dirty="0">
                <a:latin typeface="Calibri"/>
                <a:cs typeface="Calibri"/>
              </a:rPr>
              <a:t>survivre </a:t>
            </a:r>
            <a:r>
              <a:rPr sz="1550" b="1" spc="20" dirty="0">
                <a:latin typeface="Calibri"/>
                <a:cs typeface="Calibri"/>
              </a:rPr>
              <a:t>dans </a:t>
            </a:r>
            <a:r>
              <a:rPr sz="1550" b="1" spc="5" dirty="0">
                <a:latin typeface="Calibri"/>
                <a:cs typeface="Calibri"/>
              </a:rPr>
              <a:t>ces</a:t>
            </a:r>
            <a:r>
              <a:rPr sz="1550" b="1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eaux</a:t>
            </a:r>
            <a:endParaRPr sz="1550">
              <a:latin typeface="Calibri"/>
              <a:cs typeface="Calibri"/>
            </a:endParaRPr>
          </a:p>
          <a:p>
            <a:pPr marL="12700" marR="214629">
              <a:lnSpc>
                <a:spcPct val="102699"/>
              </a:lnSpc>
              <a:spcBef>
                <a:spcPts val="30"/>
              </a:spcBef>
            </a:pPr>
            <a:r>
              <a:rPr sz="1550" b="1" spc="10" dirty="0">
                <a:latin typeface="Calibri"/>
                <a:cs typeface="Calibri"/>
              </a:rPr>
              <a:t>polluées, </a:t>
            </a:r>
            <a:r>
              <a:rPr sz="1550" b="1" spc="-15" dirty="0">
                <a:latin typeface="Calibri"/>
                <a:cs typeface="Calibri"/>
              </a:rPr>
              <a:t>ils </a:t>
            </a:r>
            <a:r>
              <a:rPr sz="1550" b="1" spc="10" dirty="0">
                <a:latin typeface="Calibri"/>
                <a:cs typeface="Calibri"/>
              </a:rPr>
              <a:t>accomplissent </a:t>
            </a:r>
            <a:r>
              <a:rPr sz="1550" b="1" spc="15" dirty="0">
                <a:latin typeface="Calibri"/>
                <a:cs typeface="Calibri"/>
              </a:rPr>
              <a:t>encore et  </a:t>
            </a:r>
            <a:r>
              <a:rPr sz="1550" b="1" spc="25" dirty="0">
                <a:latin typeface="Calibri"/>
                <a:cs typeface="Calibri"/>
              </a:rPr>
              <a:t>toujours </a:t>
            </a:r>
            <a:r>
              <a:rPr sz="1550" b="1" spc="5" dirty="0">
                <a:latin typeface="Calibri"/>
                <a:cs typeface="Calibri"/>
              </a:rPr>
              <a:t>ce </a:t>
            </a:r>
            <a:r>
              <a:rPr sz="1550" b="1" spc="20" dirty="0">
                <a:latin typeface="Calibri"/>
                <a:cs typeface="Calibri"/>
              </a:rPr>
              <a:t>pour quoi </a:t>
            </a:r>
            <a:r>
              <a:rPr sz="1550" b="1" spc="-15" dirty="0">
                <a:latin typeface="Calibri"/>
                <a:cs typeface="Calibri"/>
              </a:rPr>
              <a:t>ils </a:t>
            </a:r>
            <a:r>
              <a:rPr sz="1550" b="1" spc="20" dirty="0">
                <a:latin typeface="Calibri"/>
                <a:cs typeface="Calibri"/>
              </a:rPr>
              <a:t>ont </a:t>
            </a:r>
            <a:r>
              <a:rPr sz="1550" b="1" spc="10" dirty="0">
                <a:latin typeface="Calibri"/>
                <a:cs typeface="Calibri"/>
              </a:rPr>
              <a:t>été </a:t>
            </a:r>
            <a:r>
              <a:rPr sz="1550" b="1" spc="5" dirty="0">
                <a:latin typeface="Calibri"/>
                <a:cs typeface="Calibri"/>
              </a:rPr>
              <a:t>créés </a:t>
            </a:r>
            <a:r>
              <a:rPr sz="1550" b="1" spc="10" dirty="0">
                <a:latin typeface="Calibri"/>
                <a:cs typeface="Calibri"/>
              </a:rPr>
              <a:t>:  </a:t>
            </a:r>
            <a:r>
              <a:rPr sz="1550" b="1" spc="-5" dirty="0">
                <a:latin typeface="Calibri"/>
                <a:cs typeface="Calibri"/>
              </a:rPr>
              <a:t>nettoyer </a:t>
            </a:r>
            <a:r>
              <a:rPr sz="1550" b="1" spc="10" dirty="0">
                <a:latin typeface="Calibri"/>
                <a:cs typeface="Calibri"/>
              </a:rPr>
              <a:t>et </a:t>
            </a:r>
            <a:r>
              <a:rPr sz="1550" b="1" spc="5" dirty="0">
                <a:latin typeface="Calibri"/>
                <a:cs typeface="Calibri"/>
              </a:rPr>
              <a:t>purifier </a:t>
            </a:r>
            <a:r>
              <a:rPr sz="1550" b="1" spc="-5" dirty="0">
                <a:latin typeface="Calibri"/>
                <a:cs typeface="Calibri"/>
              </a:rPr>
              <a:t>les</a:t>
            </a:r>
            <a:r>
              <a:rPr sz="1550" b="1" spc="215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eaux.</a:t>
            </a:r>
            <a:endParaRPr sz="1550">
              <a:latin typeface="Calibri"/>
              <a:cs typeface="Calibri"/>
            </a:endParaRPr>
          </a:p>
          <a:p>
            <a:pPr marL="12700" marR="628650">
              <a:lnSpc>
                <a:spcPct val="100800"/>
              </a:lnSpc>
              <a:spcBef>
                <a:spcPts val="65"/>
              </a:spcBef>
            </a:pPr>
            <a:r>
              <a:rPr sz="1550" b="1" dirty="0">
                <a:latin typeface="Calibri"/>
                <a:cs typeface="Calibri"/>
              </a:rPr>
              <a:t>Ils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20" dirty="0">
                <a:latin typeface="Calibri"/>
                <a:cs typeface="Calibri"/>
              </a:rPr>
              <a:t>donnent aussi </a:t>
            </a:r>
            <a:r>
              <a:rPr sz="1550" b="1" spc="5" dirty="0">
                <a:latin typeface="Calibri"/>
                <a:cs typeface="Calibri"/>
              </a:rPr>
              <a:t>leur chair </a:t>
            </a:r>
            <a:r>
              <a:rPr sz="1550" b="1" spc="15" dirty="0">
                <a:latin typeface="Calibri"/>
                <a:cs typeface="Calibri"/>
              </a:rPr>
              <a:t>à  </a:t>
            </a:r>
            <a:r>
              <a:rPr sz="1550" b="1" spc="-10" dirty="0">
                <a:latin typeface="Calibri"/>
                <a:cs typeface="Calibri"/>
              </a:rPr>
              <a:t>manger.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 marR="5080">
              <a:lnSpc>
                <a:spcPct val="102699"/>
              </a:lnSpc>
              <a:spcBef>
                <a:spcPts val="5"/>
              </a:spcBef>
            </a:pPr>
            <a:r>
              <a:rPr sz="1550" b="1" spc="20" dirty="0">
                <a:latin typeface="Calibri"/>
                <a:cs typeface="Calibri"/>
              </a:rPr>
              <a:t>C’est </a:t>
            </a:r>
            <a:r>
              <a:rPr sz="1550" b="1" spc="25" dirty="0">
                <a:latin typeface="Calibri"/>
                <a:cs typeface="Calibri"/>
              </a:rPr>
              <a:t>pourquoi nous nous tournons </a:t>
            </a:r>
            <a:r>
              <a:rPr sz="1550" b="1" spc="5" dirty="0">
                <a:latin typeface="Calibri"/>
                <a:cs typeface="Calibri"/>
              </a:rPr>
              <a:t>vers  </a:t>
            </a:r>
            <a:r>
              <a:rPr sz="1550" b="1" spc="-5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Poissons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honorer </a:t>
            </a:r>
            <a:r>
              <a:rPr sz="1550" b="1" spc="15" dirty="0">
                <a:latin typeface="Calibri"/>
                <a:cs typeface="Calibri"/>
              </a:rPr>
              <a:t>et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spc="5" dirty="0">
                <a:latin typeface="Calibri"/>
                <a:cs typeface="Calibri"/>
              </a:rPr>
              <a:t>leur  </a:t>
            </a:r>
            <a:r>
              <a:rPr sz="1550" b="1" spc="15" dirty="0">
                <a:latin typeface="Calibri"/>
                <a:cs typeface="Calibri"/>
              </a:rPr>
              <a:t>adresser </a:t>
            </a:r>
            <a:r>
              <a:rPr sz="1550" b="1" spc="25" dirty="0">
                <a:latin typeface="Calibri"/>
                <a:cs typeface="Calibri"/>
              </a:rPr>
              <a:t>notre</a:t>
            </a:r>
            <a:r>
              <a:rPr sz="1550" b="1" spc="-90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gratitude.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0" dirty="0">
                <a:latin typeface="Calibri"/>
                <a:cs typeface="Calibri"/>
              </a:rPr>
              <a:t>ne font</a:t>
            </a:r>
            <a:r>
              <a:rPr sz="1550" b="1" spc="-35" dirty="0">
                <a:latin typeface="Calibri"/>
                <a:cs typeface="Calibri"/>
              </a:rPr>
              <a:t> </a:t>
            </a:r>
            <a:r>
              <a:rPr sz="1550" b="1" spc="3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11296" y="4965191"/>
            <a:ext cx="2121407" cy="16824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23614" y="1532305"/>
            <a:ext cx="3268979" cy="7155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Now we are thankful to all the Root life</a:t>
            </a:r>
            <a:r>
              <a:rPr lang="fr-CA" sz="1550" spc="1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lang="en-US" sz="1550" spc="15" dirty="0">
                <a:solidFill>
                  <a:srgbClr val="4E3A2F"/>
                </a:solidFill>
                <a:latin typeface="Calibri"/>
                <a:cs typeface="Calibri"/>
              </a:rPr>
              <a:t>that is supporting the beauty and strength that we see on the Earth. </a:t>
            </a:r>
            <a:endParaRPr sz="1550" spc="15" dirty="0">
              <a:solidFill>
                <a:srgbClr val="4E3A2F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80279" y="2299050"/>
            <a:ext cx="3520440" cy="17110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3400"/>
              </a:lnSpc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people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also 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have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roots,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family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line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-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honor our 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lineage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heritage.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Root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life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makes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walking</a:t>
            </a:r>
            <a:r>
              <a:rPr sz="1550" spc="-2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</a:t>
            </a:r>
            <a:r>
              <a:rPr sz="1550" spc="-4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</a:t>
            </a:r>
            <a:r>
              <a:rPr sz="1550" spc="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Earth</a:t>
            </a:r>
            <a:r>
              <a:rPr sz="1550" spc="-4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easier</a:t>
            </a:r>
            <a:r>
              <a:rPr sz="1550" spc="-4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for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us</a:t>
            </a:r>
            <a:r>
              <a:rPr sz="1550" spc="-4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r>
              <a:rPr sz="1550" spc="-4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also</a:t>
            </a:r>
            <a:r>
              <a:rPr lang="fr-CA" sz="1550" spc="2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offers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food,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medicines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healing</a:t>
            </a:r>
            <a:r>
              <a:rPr sz="1550" spc="-2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 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life.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put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our minds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together 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give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greetings 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Root</a:t>
            </a:r>
            <a:r>
              <a:rPr sz="1550" spc="-13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life.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80279" y="4358132"/>
            <a:ext cx="2012950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5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9768" y="950975"/>
            <a:ext cx="2912363" cy="306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9768" y="1252727"/>
            <a:ext cx="1933956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87336" y="719709"/>
            <a:ext cx="2597150" cy="633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0" dirty="0"/>
              <a:t>LE </a:t>
            </a:r>
            <a:r>
              <a:rPr dirty="0"/>
              <a:t>MONDE </a:t>
            </a:r>
            <a:r>
              <a:rPr spc="20" dirty="0"/>
              <a:t>DES</a:t>
            </a:r>
            <a:r>
              <a:rPr spc="-195" dirty="0"/>
              <a:t> </a:t>
            </a:r>
            <a:r>
              <a:rPr spc="5" dirty="0"/>
              <a:t>RACINES</a:t>
            </a:r>
          </a:p>
          <a:p>
            <a:pPr marL="12700">
              <a:lnSpc>
                <a:spcPts val="2390"/>
              </a:lnSpc>
            </a:pPr>
            <a:r>
              <a:rPr b="0" dirty="0">
                <a:latin typeface="Calibri"/>
                <a:cs typeface="Calibri"/>
              </a:rPr>
              <a:t>THE </a:t>
            </a:r>
            <a:r>
              <a:rPr b="0" spc="20" dirty="0">
                <a:latin typeface="Calibri"/>
                <a:cs typeface="Calibri"/>
              </a:rPr>
              <a:t>ROOT</a:t>
            </a:r>
            <a:r>
              <a:rPr b="0" spc="-215" dirty="0">
                <a:latin typeface="Calibri"/>
                <a:cs typeface="Calibri"/>
              </a:rPr>
              <a:t> </a:t>
            </a:r>
            <a:r>
              <a:rPr b="0" spc="5" dirty="0">
                <a:latin typeface="Calibri"/>
                <a:cs typeface="Calibri"/>
              </a:rPr>
              <a:t>LIFE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87336" y="1832483"/>
            <a:ext cx="3734435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Soyons </a:t>
            </a:r>
            <a:r>
              <a:rPr sz="1550" b="1" spc="20" dirty="0">
                <a:latin typeface="Calibri"/>
                <a:cs typeface="Calibri"/>
              </a:rPr>
              <a:t>maintenant </a:t>
            </a:r>
            <a:r>
              <a:rPr sz="1550" b="1" spc="15" dirty="0">
                <a:latin typeface="Calibri"/>
                <a:cs typeface="Calibri"/>
              </a:rPr>
              <a:t>reconnaissants </a:t>
            </a:r>
            <a:r>
              <a:rPr sz="1550" b="1" spc="10" dirty="0">
                <a:latin typeface="Calibri"/>
                <a:cs typeface="Calibri"/>
              </a:rPr>
              <a:t>envers</a:t>
            </a:r>
            <a:r>
              <a:rPr sz="1550" b="1" spc="-140" dirty="0">
                <a:latin typeface="Calibri"/>
                <a:cs typeface="Calibri"/>
              </a:rPr>
              <a:t> </a:t>
            </a:r>
            <a:r>
              <a:rPr sz="1550" b="1" spc="-5" dirty="0">
                <a:latin typeface="Calibri"/>
                <a:cs typeface="Calibri"/>
              </a:rPr>
              <a:t>le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81984" y="1774286"/>
            <a:ext cx="3952240" cy="2385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61645" algn="l"/>
              </a:tabLst>
            </a:pPr>
            <a:r>
              <a:rPr sz="1550" b="1" dirty="0">
                <a:latin typeface="Calibri"/>
                <a:cs typeface="Calibri"/>
              </a:rPr>
              <a:t>́		</a:t>
            </a:r>
            <a:endParaRPr sz="2325" baseline="3584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7336" y="2059741"/>
            <a:ext cx="3769995" cy="7412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600"/>
              </a:lnSpc>
            </a:pPr>
            <a:r>
              <a:rPr sz="1550" b="1" spc="25" dirty="0">
                <a:latin typeface="Calibri"/>
                <a:cs typeface="Calibri"/>
              </a:rPr>
              <a:t>monde </a:t>
            </a:r>
            <a:r>
              <a:rPr sz="1550" b="1" spc="15" dirty="0">
                <a:latin typeface="Calibri"/>
                <a:cs typeface="Calibri"/>
              </a:rPr>
              <a:t>des </a:t>
            </a:r>
            <a:r>
              <a:rPr sz="1550" b="1" spc="5" dirty="0">
                <a:latin typeface="Calibri"/>
                <a:cs typeface="Calibri"/>
              </a:rPr>
              <a:t>Racines </a:t>
            </a:r>
            <a:r>
              <a:rPr sz="1550" b="1" spc="25" dirty="0">
                <a:latin typeface="Calibri"/>
                <a:cs typeface="Calibri"/>
              </a:rPr>
              <a:t>d’où </a:t>
            </a:r>
            <a:r>
              <a:rPr sz="1550" b="1" spc="10" dirty="0">
                <a:latin typeface="Calibri"/>
                <a:cs typeface="Calibri"/>
              </a:rPr>
              <a:t>émergent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25" dirty="0">
                <a:latin typeface="Calibri"/>
                <a:cs typeface="Calibri"/>
              </a:rPr>
              <a:t>beaute  </a:t>
            </a:r>
            <a:r>
              <a:rPr sz="1550" b="1" spc="10" dirty="0">
                <a:latin typeface="Calibri"/>
                <a:cs typeface="Calibri"/>
              </a:rPr>
              <a:t>et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15" dirty="0">
                <a:latin typeface="Calibri"/>
                <a:cs typeface="Calibri"/>
              </a:rPr>
              <a:t>puissance </a:t>
            </a:r>
            <a:r>
              <a:rPr sz="1550" b="1" spc="20" dirty="0">
                <a:latin typeface="Calibri"/>
                <a:cs typeface="Calibri"/>
              </a:rPr>
              <a:t>dont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20" dirty="0" err="1">
                <a:latin typeface="Calibri"/>
                <a:cs typeface="Calibri"/>
              </a:rPr>
              <a:t>sommes</a:t>
            </a:r>
            <a:r>
              <a:rPr sz="1550" b="1" spc="70" dirty="0">
                <a:latin typeface="Calibri"/>
                <a:cs typeface="Calibri"/>
              </a:rPr>
              <a:t> </a:t>
            </a:r>
            <a:r>
              <a:rPr sz="1550" b="1" spc="15" dirty="0" err="1">
                <a:latin typeface="Calibri"/>
                <a:cs typeface="Calibri"/>
              </a:rPr>
              <a:t>témoins</a:t>
            </a:r>
            <a:r>
              <a:rPr lang="fr-CA" sz="1550" b="1" spc="15" dirty="0">
                <a:latin typeface="Calibri"/>
                <a:cs typeface="Calibri"/>
              </a:rPr>
              <a:t> </a:t>
            </a:r>
            <a:r>
              <a:rPr lang="fr-CA" sz="1550" b="1" spc="20" dirty="0">
                <a:cs typeface="Calibri"/>
              </a:rPr>
              <a:t>sur </a:t>
            </a:r>
            <a:r>
              <a:rPr lang="fr-CA" sz="1550" b="1" spc="-5" dirty="0">
                <a:cs typeface="Calibri"/>
              </a:rPr>
              <a:t>la </a:t>
            </a:r>
            <a:r>
              <a:rPr lang="fr-CA" sz="1550" b="1" spc="5" dirty="0" err="1">
                <a:cs typeface="Calibri"/>
              </a:rPr>
              <a:t>Terre-Mère</a:t>
            </a:r>
            <a:r>
              <a:rPr lang="fr-CA" sz="1550" b="1" spc="5" dirty="0">
                <a:cs typeface="Calibri"/>
              </a:rPr>
              <a:t>.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8712" y="2900599"/>
            <a:ext cx="3822065" cy="728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400"/>
              </a:lnSpc>
            </a:pPr>
            <a:r>
              <a:rPr sz="1550" b="1" spc="10" dirty="0">
                <a:latin typeface="Calibri"/>
                <a:cs typeface="Calibri"/>
              </a:rPr>
              <a:t>Nous,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0" dirty="0">
                <a:latin typeface="Calibri"/>
                <a:cs typeface="Calibri"/>
              </a:rPr>
              <a:t>gens, </a:t>
            </a:r>
            <a:r>
              <a:rPr sz="1550" b="1" spc="15" dirty="0">
                <a:latin typeface="Calibri"/>
                <a:cs typeface="Calibri"/>
              </a:rPr>
              <a:t>avons </a:t>
            </a:r>
            <a:r>
              <a:rPr sz="1550" b="1" spc="20" dirty="0">
                <a:latin typeface="Calibri"/>
                <a:cs typeface="Calibri"/>
              </a:rPr>
              <a:t>aussi  </a:t>
            </a:r>
            <a:r>
              <a:rPr sz="1550" b="1" spc="15" dirty="0">
                <a:latin typeface="Calibri"/>
                <a:cs typeface="Calibri"/>
              </a:rPr>
              <a:t>des </a:t>
            </a:r>
            <a:r>
              <a:rPr sz="1550" b="1" spc="10" dirty="0">
                <a:latin typeface="Calibri"/>
                <a:cs typeface="Calibri"/>
              </a:rPr>
              <a:t>racines </a:t>
            </a:r>
            <a:r>
              <a:rPr sz="1550" b="1" spc="5" dirty="0">
                <a:latin typeface="Calibri"/>
                <a:cs typeface="Calibri"/>
              </a:rPr>
              <a:t>: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dirty="0">
                <a:latin typeface="Calibri"/>
                <a:cs typeface="Calibri"/>
              </a:rPr>
              <a:t>lignée familiale. </a:t>
            </a:r>
            <a:r>
              <a:rPr sz="1550" b="1" spc="10" dirty="0">
                <a:latin typeface="Calibri"/>
                <a:cs typeface="Calibri"/>
              </a:rPr>
              <a:t>Nous  </a:t>
            </a:r>
            <a:r>
              <a:rPr sz="1550" b="1" spc="20" dirty="0">
                <a:latin typeface="Calibri"/>
                <a:cs typeface="Calibri"/>
              </a:rPr>
              <a:t>honorons nos </a:t>
            </a:r>
            <a:r>
              <a:rPr sz="1550" b="1" spc="15" dirty="0">
                <a:latin typeface="Calibri"/>
                <a:cs typeface="Calibri"/>
              </a:rPr>
              <a:t>ancêtres </a:t>
            </a:r>
            <a:r>
              <a:rPr sz="1550" b="1" spc="10" dirty="0">
                <a:latin typeface="Calibri"/>
                <a:cs typeface="Calibri"/>
              </a:rPr>
              <a:t>et </a:t>
            </a:r>
            <a:r>
              <a:rPr sz="1550" b="1" spc="5" dirty="0">
                <a:latin typeface="Calibri"/>
                <a:cs typeface="Calibri"/>
              </a:rPr>
              <a:t>ce </a:t>
            </a:r>
            <a:r>
              <a:rPr sz="1550" b="1" spc="10" dirty="0">
                <a:latin typeface="Calibri"/>
                <a:cs typeface="Calibri"/>
              </a:rPr>
              <a:t>qu’ils </a:t>
            </a:r>
            <a:r>
              <a:rPr sz="1550" b="1" spc="20" dirty="0">
                <a:latin typeface="Calibri"/>
                <a:cs typeface="Calibri"/>
              </a:rPr>
              <a:t>nous ont  </a:t>
            </a:r>
            <a:r>
              <a:rPr sz="1550" b="1" dirty="0">
                <a:latin typeface="Calibri"/>
                <a:cs typeface="Calibri"/>
              </a:rPr>
              <a:t>légué.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7336" y="3774917"/>
            <a:ext cx="3616960" cy="1000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400"/>
              </a:lnSpc>
            </a:pPr>
            <a:r>
              <a:rPr sz="1550" b="1" spc="10" dirty="0">
                <a:latin typeface="Calibri"/>
                <a:cs typeface="Calibri"/>
              </a:rPr>
              <a:t>Il </a:t>
            </a:r>
            <a:r>
              <a:rPr sz="1550" b="1" spc="15" dirty="0">
                <a:latin typeface="Calibri"/>
                <a:cs typeface="Calibri"/>
              </a:rPr>
              <a:t>est </a:t>
            </a:r>
            <a:r>
              <a:rPr sz="1550" b="1" spc="5" dirty="0">
                <a:latin typeface="Calibri"/>
                <a:cs typeface="Calibri"/>
              </a:rPr>
              <a:t>d’ailleurs </a:t>
            </a:r>
            <a:r>
              <a:rPr sz="1550" b="1" spc="10" dirty="0">
                <a:latin typeface="Calibri"/>
                <a:cs typeface="Calibri"/>
              </a:rPr>
              <a:t>plus aisé </a:t>
            </a:r>
            <a:r>
              <a:rPr sz="1550" b="1" spc="20" dirty="0">
                <a:latin typeface="Calibri"/>
                <a:cs typeface="Calibri"/>
              </a:rPr>
              <a:t>de marcher sur </a:t>
            </a:r>
            <a:r>
              <a:rPr sz="1550" b="1" dirty="0">
                <a:latin typeface="Calibri"/>
                <a:cs typeface="Calibri"/>
              </a:rPr>
              <a:t>la  Terre-Mère </a:t>
            </a:r>
            <a:r>
              <a:rPr sz="1550" b="1" spc="-5" dirty="0">
                <a:latin typeface="Calibri"/>
                <a:cs typeface="Calibri"/>
              </a:rPr>
              <a:t>grâce </a:t>
            </a:r>
            <a:r>
              <a:rPr sz="1550" b="1" spc="20" dirty="0">
                <a:latin typeface="Calibri"/>
                <a:cs typeface="Calibri"/>
              </a:rPr>
              <a:t>au </a:t>
            </a:r>
            <a:r>
              <a:rPr sz="1550" b="1" spc="25" dirty="0">
                <a:latin typeface="Calibri"/>
                <a:cs typeface="Calibri"/>
              </a:rPr>
              <a:t>monde </a:t>
            </a:r>
            <a:r>
              <a:rPr sz="1550" b="1" spc="15" dirty="0">
                <a:latin typeface="Calibri"/>
                <a:cs typeface="Calibri"/>
              </a:rPr>
              <a:t>des </a:t>
            </a:r>
            <a:r>
              <a:rPr sz="1550" b="1" spc="10" dirty="0">
                <a:latin typeface="Calibri"/>
                <a:cs typeface="Calibri"/>
              </a:rPr>
              <a:t>Racines. À  </a:t>
            </a:r>
            <a:r>
              <a:rPr sz="1550" b="1" spc="20" dirty="0">
                <a:latin typeface="Calibri"/>
                <a:cs typeface="Calibri"/>
              </a:rPr>
              <a:t>tous,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spc="25" dirty="0">
                <a:latin typeface="Calibri"/>
                <a:cs typeface="Calibri"/>
              </a:rPr>
              <a:t>monde </a:t>
            </a:r>
            <a:r>
              <a:rPr sz="1550" b="1" spc="15" dirty="0">
                <a:latin typeface="Calibri"/>
                <a:cs typeface="Calibri"/>
              </a:rPr>
              <a:t>des </a:t>
            </a:r>
            <a:r>
              <a:rPr sz="1550" b="1" spc="5" dirty="0">
                <a:latin typeface="Calibri"/>
                <a:cs typeface="Calibri"/>
              </a:rPr>
              <a:t>Racines </a:t>
            </a:r>
            <a:r>
              <a:rPr sz="1550" b="1" spc="25" dirty="0">
                <a:latin typeface="Calibri"/>
                <a:cs typeface="Calibri"/>
              </a:rPr>
              <a:t>donne </a:t>
            </a:r>
            <a:r>
              <a:rPr sz="1550" b="1" spc="20" dirty="0">
                <a:latin typeface="Calibri"/>
                <a:cs typeface="Calibri"/>
              </a:rPr>
              <a:t>aussi </a:t>
            </a:r>
            <a:r>
              <a:rPr sz="1550" b="1" spc="-5" dirty="0">
                <a:latin typeface="Calibri"/>
                <a:cs typeface="Calibri"/>
              </a:rPr>
              <a:t>la  </a:t>
            </a:r>
            <a:r>
              <a:rPr sz="1550" b="1" spc="20" dirty="0">
                <a:latin typeface="Calibri"/>
                <a:cs typeface="Calibri"/>
              </a:rPr>
              <a:t>nourriture </a:t>
            </a:r>
            <a:r>
              <a:rPr sz="1550" b="1" spc="15" dirty="0">
                <a:latin typeface="Calibri"/>
                <a:cs typeface="Calibri"/>
              </a:rPr>
              <a:t>et </a:t>
            </a:r>
            <a:r>
              <a:rPr sz="1550" b="1" spc="-5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remèdes </a:t>
            </a:r>
            <a:r>
              <a:rPr sz="1550" b="1" spc="20" dirty="0">
                <a:latin typeface="Calibri"/>
                <a:cs typeface="Calibri"/>
              </a:rPr>
              <a:t>qui</a:t>
            </a:r>
            <a:r>
              <a:rPr sz="1550" b="1" spc="30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guérissent.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87336" y="4989885"/>
            <a:ext cx="3534410" cy="765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600"/>
              </a:lnSpc>
            </a:pPr>
            <a:r>
              <a:rPr sz="1550" b="1" spc="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10" dirty="0">
                <a:latin typeface="Calibri"/>
                <a:cs typeface="Calibri"/>
              </a:rPr>
              <a:t>réunis </a:t>
            </a:r>
            <a:r>
              <a:rPr sz="1550" b="1" spc="20" dirty="0">
                <a:latin typeface="Calibri"/>
                <a:cs typeface="Calibri"/>
              </a:rPr>
              <a:t>honorent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spc="25" dirty="0">
                <a:latin typeface="Calibri"/>
                <a:cs typeface="Calibri"/>
              </a:rPr>
              <a:t>monde </a:t>
            </a:r>
            <a:r>
              <a:rPr sz="1550" b="1" spc="15" dirty="0">
                <a:latin typeface="Calibri"/>
                <a:cs typeface="Calibri"/>
              </a:rPr>
              <a:t>des  </a:t>
            </a:r>
            <a:r>
              <a:rPr sz="1550" b="1" spc="5" dirty="0">
                <a:latin typeface="Calibri"/>
                <a:cs typeface="Calibri"/>
              </a:rPr>
              <a:t>Racines </a:t>
            </a:r>
            <a:r>
              <a:rPr sz="1550" b="1" spc="10" dirty="0">
                <a:latin typeface="Calibri"/>
                <a:cs typeface="Calibri"/>
              </a:rPr>
              <a:t>et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5" dirty="0">
                <a:latin typeface="Calibri"/>
                <a:cs typeface="Calibri"/>
              </a:rPr>
              <a:t>lui </a:t>
            </a:r>
            <a:r>
              <a:rPr sz="1550" b="1" spc="20" dirty="0">
                <a:latin typeface="Calibri"/>
                <a:cs typeface="Calibri"/>
              </a:rPr>
              <a:t>adressons </a:t>
            </a:r>
            <a:r>
              <a:rPr sz="1550" b="1" spc="25" dirty="0">
                <a:latin typeface="Calibri"/>
                <a:cs typeface="Calibri"/>
              </a:rPr>
              <a:t>notre  </a:t>
            </a:r>
            <a:r>
              <a:rPr sz="1550" b="1" spc="10" dirty="0">
                <a:latin typeface="Calibri"/>
                <a:cs typeface="Calibri"/>
              </a:rPr>
              <a:t>gratitude.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7336" y="5980391"/>
            <a:ext cx="2211705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spc="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0" dirty="0">
                <a:latin typeface="Calibri"/>
                <a:cs typeface="Calibri"/>
              </a:rPr>
              <a:t>ne font</a:t>
            </a:r>
            <a:r>
              <a:rPr sz="1550" b="1" spc="-30" dirty="0">
                <a:latin typeface="Calibri"/>
                <a:cs typeface="Calibri"/>
              </a:rPr>
              <a:t> </a:t>
            </a:r>
            <a:r>
              <a:rPr sz="1550" b="1" spc="3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157215" y="4882896"/>
            <a:ext cx="2057399" cy="17373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04358" y="2004286"/>
            <a:ext cx="3155315" cy="2656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765">
              <a:lnSpc>
                <a:spcPct val="102699"/>
              </a:lnSpc>
            </a:pP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Now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acknowledge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40" dirty="0">
                <a:solidFill>
                  <a:srgbClr val="4E3A2F"/>
                </a:solidFill>
                <a:latin typeface="Calibri"/>
                <a:cs typeface="Calibri"/>
              </a:rPr>
              <a:t>many 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Insects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which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populate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world. 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Insects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 sustain</a:t>
            </a:r>
            <a:r>
              <a:rPr sz="1550" spc="-11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40" dirty="0">
                <a:solidFill>
                  <a:srgbClr val="4E3A2F"/>
                </a:solidFill>
                <a:latin typeface="Calibri"/>
                <a:cs typeface="Calibri"/>
              </a:rPr>
              <a:t>many</a:t>
            </a:r>
            <a:r>
              <a:rPr sz="1550" spc="-7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forms</a:t>
            </a:r>
            <a:r>
              <a:rPr sz="1550" spc="-4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life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endParaRPr sz="1550">
              <a:latin typeface="Calibri"/>
              <a:cs typeface="Calibri"/>
            </a:endParaRPr>
          </a:p>
          <a:p>
            <a:pPr marL="12700" marR="186690">
              <a:lnSpc>
                <a:spcPct val="100800"/>
              </a:lnSpc>
              <a:spcBef>
                <a:spcPts val="70"/>
              </a:spcBef>
            </a:pP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remember when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they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saved</a:t>
            </a:r>
            <a:r>
              <a:rPr sz="1550" spc="-18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people</a:t>
            </a:r>
            <a:r>
              <a:rPr sz="1550" spc="-7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from</a:t>
            </a:r>
            <a:r>
              <a:rPr sz="1550" spc="-4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starvation</a:t>
            </a:r>
            <a:r>
              <a:rPr sz="1550" spc="-114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so long</a:t>
            </a:r>
            <a:r>
              <a:rPr sz="1550" spc="-3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ago.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5080">
              <a:lnSpc>
                <a:spcPct val="104600"/>
              </a:lnSpc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put our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together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give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greetings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Insect</a:t>
            </a:r>
            <a:r>
              <a:rPr sz="1550" spc="-13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life.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5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9272" y="2003341"/>
            <a:ext cx="4126865" cy="270319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396875">
              <a:lnSpc>
                <a:spcPct val="102699"/>
              </a:lnSpc>
              <a:spcBef>
                <a:spcPts val="5"/>
              </a:spcBef>
            </a:pPr>
            <a:r>
              <a:rPr sz="1550" b="1" spc="20" dirty="0">
                <a:latin typeface="Calibri"/>
                <a:cs typeface="Calibri"/>
              </a:rPr>
              <a:t>Prenons maintenant </a:t>
            </a:r>
            <a:r>
              <a:rPr sz="1550" b="1" spc="15" dirty="0">
                <a:latin typeface="Calibri"/>
                <a:cs typeface="Calibri"/>
              </a:rPr>
              <a:t>quelques </a:t>
            </a:r>
            <a:r>
              <a:rPr sz="1550" b="1" spc="20" dirty="0">
                <a:latin typeface="Calibri"/>
                <a:cs typeface="Calibri"/>
              </a:rPr>
              <a:t>instants pour  honorer </a:t>
            </a:r>
            <a:r>
              <a:rPr sz="1550" b="1" spc="25" dirty="0">
                <a:latin typeface="Calibri"/>
                <a:cs typeface="Calibri"/>
              </a:rPr>
              <a:t>tous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Insectes </a:t>
            </a:r>
            <a:r>
              <a:rPr sz="1550" b="1" spc="20" dirty="0">
                <a:latin typeface="Calibri"/>
                <a:cs typeface="Calibri"/>
              </a:rPr>
              <a:t>qui </a:t>
            </a:r>
            <a:r>
              <a:rPr sz="1550" b="1" spc="15" dirty="0">
                <a:latin typeface="Calibri"/>
                <a:cs typeface="Calibri"/>
              </a:rPr>
              <a:t>peuplent </a:t>
            </a:r>
            <a:r>
              <a:rPr sz="1550" b="1" spc="-5" dirty="0">
                <a:latin typeface="Calibri"/>
                <a:cs typeface="Calibri"/>
              </a:rPr>
              <a:t>le  </a:t>
            </a:r>
            <a:r>
              <a:rPr sz="1550" b="1" spc="20" dirty="0">
                <a:latin typeface="Calibri"/>
                <a:cs typeface="Calibri"/>
              </a:rPr>
              <a:t>monde. De nombreuses formes de </a:t>
            </a:r>
            <a:r>
              <a:rPr sz="1550" b="1" spc="-10" dirty="0">
                <a:latin typeface="Calibri"/>
                <a:cs typeface="Calibri"/>
              </a:rPr>
              <a:t>vie</a:t>
            </a:r>
            <a:r>
              <a:rPr sz="1550" b="1" spc="7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sont</a:t>
            </a: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02699"/>
              </a:lnSpc>
              <a:spcBef>
                <a:spcPts val="30"/>
              </a:spcBef>
            </a:pPr>
            <a:r>
              <a:rPr sz="1550" b="1" spc="15" dirty="0">
                <a:latin typeface="Calibri"/>
                <a:cs typeface="Calibri"/>
              </a:rPr>
              <a:t>maintenues </a:t>
            </a:r>
            <a:r>
              <a:rPr sz="1550" b="1" spc="5" dirty="0">
                <a:latin typeface="Calibri"/>
                <a:cs typeface="Calibri"/>
              </a:rPr>
              <a:t>grâce </a:t>
            </a:r>
            <a:r>
              <a:rPr sz="1550" b="1" spc="20" dirty="0">
                <a:latin typeface="Calibri"/>
                <a:cs typeface="Calibri"/>
              </a:rPr>
              <a:t>aux </a:t>
            </a:r>
            <a:r>
              <a:rPr sz="1550" b="1" spc="15" dirty="0">
                <a:latin typeface="Calibri"/>
                <a:cs typeface="Calibri"/>
              </a:rPr>
              <a:t>Insectes et </a:t>
            </a:r>
            <a:r>
              <a:rPr sz="1550" b="1" spc="25" dirty="0">
                <a:latin typeface="Calibri"/>
                <a:cs typeface="Calibri"/>
              </a:rPr>
              <a:t>nous nous  </a:t>
            </a:r>
            <a:r>
              <a:rPr sz="1550" b="1" spc="15" dirty="0">
                <a:latin typeface="Calibri"/>
                <a:cs typeface="Calibri"/>
              </a:rPr>
              <a:t>souvenons </a:t>
            </a:r>
            <a:r>
              <a:rPr sz="1550" b="1" spc="20" dirty="0">
                <a:latin typeface="Calibri"/>
                <a:cs typeface="Calibri"/>
              </a:rPr>
              <a:t>de l’époque </a:t>
            </a:r>
            <a:r>
              <a:rPr sz="1550" b="1" spc="10" dirty="0">
                <a:latin typeface="Calibri"/>
                <a:cs typeface="Calibri"/>
              </a:rPr>
              <a:t>lointaine </a:t>
            </a:r>
            <a:r>
              <a:rPr sz="1550" b="1" spc="15" dirty="0">
                <a:latin typeface="Calibri"/>
                <a:cs typeface="Calibri"/>
              </a:rPr>
              <a:t>où </a:t>
            </a:r>
            <a:r>
              <a:rPr sz="1550" b="1" spc="-15" dirty="0">
                <a:latin typeface="Calibri"/>
                <a:cs typeface="Calibri"/>
              </a:rPr>
              <a:t>ils </a:t>
            </a:r>
            <a:r>
              <a:rPr sz="1550" b="1" spc="20" dirty="0">
                <a:latin typeface="Calibri"/>
                <a:cs typeface="Calibri"/>
              </a:rPr>
              <a:t>ont </a:t>
            </a:r>
            <a:r>
              <a:rPr sz="1550" b="1" spc="15" dirty="0">
                <a:latin typeface="Calibri"/>
                <a:cs typeface="Calibri"/>
              </a:rPr>
              <a:t>sauvé  </a:t>
            </a:r>
            <a:r>
              <a:rPr sz="1550" b="1" spc="20" dirty="0">
                <a:latin typeface="Calibri"/>
                <a:cs typeface="Calibri"/>
              </a:rPr>
              <a:t>nos </a:t>
            </a:r>
            <a:r>
              <a:rPr sz="1550" b="1" spc="10" dirty="0">
                <a:latin typeface="Calibri"/>
                <a:cs typeface="Calibri"/>
              </a:rPr>
              <a:t>peuples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spc="-5" dirty="0">
                <a:latin typeface="Calibri"/>
                <a:cs typeface="Calibri"/>
              </a:rPr>
              <a:t>la</a:t>
            </a:r>
            <a:r>
              <a:rPr sz="1550" b="1" spc="4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famine.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426720">
              <a:lnSpc>
                <a:spcPct val="104700"/>
              </a:lnSpc>
            </a:pPr>
            <a:r>
              <a:rPr sz="1550" b="1" spc="15" dirty="0">
                <a:latin typeface="Calibri"/>
                <a:cs typeface="Calibri"/>
              </a:rPr>
              <a:t>Réunissons </a:t>
            </a:r>
            <a:r>
              <a:rPr sz="1550" b="1" spc="2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-5" dirty="0">
                <a:latin typeface="Calibri"/>
                <a:cs typeface="Calibri"/>
              </a:rPr>
              <a:t>d’offrir </a:t>
            </a:r>
            <a:r>
              <a:rPr sz="1550" b="1" spc="25" dirty="0">
                <a:latin typeface="Calibri"/>
                <a:cs typeface="Calibri"/>
              </a:rPr>
              <a:t>notre  </a:t>
            </a:r>
            <a:r>
              <a:rPr sz="1550" b="1" spc="15" dirty="0">
                <a:latin typeface="Calibri"/>
                <a:cs typeface="Calibri"/>
              </a:rPr>
              <a:t>gratitude et </a:t>
            </a:r>
            <a:r>
              <a:rPr sz="1550" b="1" spc="20" dirty="0">
                <a:latin typeface="Calibri"/>
                <a:cs typeface="Calibri"/>
              </a:rPr>
              <a:t>honorer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spc="25" dirty="0">
                <a:latin typeface="Calibri"/>
                <a:cs typeface="Calibri"/>
              </a:rPr>
              <a:t>monde </a:t>
            </a:r>
            <a:r>
              <a:rPr sz="1550" b="1" spc="15" dirty="0">
                <a:latin typeface="Calibri"/>
                <a:cs typeface="Calibri"/>
              </a:rPr>
              <a:t>des</a:t>
            </a:r>
            <a:r>
              <a:rPr sz="1550" b="1" spc="-45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Insectes.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0" dirty="0">
                <a:latin typeface="Calibri"/>
                <a:cs typeface="Calibri"/>
              </a:rPr>
              <a:t>ne font</a:t>
            </a:r>
            <a:r>
              <a:rPr sz="1550" b="1" spc="-35" dirty="0">
                <a:latin typeface="Calibri"/>
                <a:cs typeface="Calibri"/>
              </a:rPr>
              <a:t> </a:t>
            </a:r>
            <a:r>
              <a:rPr sz="1550" b="1" spc="30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6344" y="950975"/>
            <a:ext cx="3040380" cy="306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66344" y="1252727"/>
            <a:ext cx="2061972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29272" y="721867"/>
            <a:ext cx="2669540" cy="633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0" dirty="0"/>
              <a:t>LE </a:t>
            </a:r>
            <a:r>
              <a:rPr dirty="0"/>
              <a:t>MONDE </a:t>
            </a:r>
            <a:r>
              <a:rPr spc="20" dirty="0"/>
              <a:t>DES</a:t>
            </a:r>
            <a:r>
              <a:rPr spc="-200" dirty="0"/>
              <a:t> </a:t>
            </a:r>
            <a:r>
              <a:rPr spc="5" dirty="0"/>
              <a:t>INSECTES</a:t>
            </a:r>
          </a:p>
          <a:p>
            <a:pPr marL="12700">
              <a:lnSpc>
                <a:spcPts val="2390"/>
              </a:lnSpc>
            </a:pPr>
            <a:r>
              <a:rPr b="0" spc="5" dirty="0">
                <a:latin typeface="Calibri"/>
                <a:cs typeface="Calibri"/>
              </a:rPr>
              <a:t>THE </a:t>
            </a:r>
            <a:r>
              <a:rPr b="0" spc="10" dirty="0">
                <a:latin typeface="Calibri"/>
                <a:cs typeface="Calibri"/>
              </a:rPr>
              <a:t>INSECT</a:t>
            </a:r>
            <a:r>
              <a:rPr b="0" spc="-235" dirty="0">
                <a:latin typeface="Calibri"/>
                <a:cs typeface="Calibri"/>
              </a:rPr>
              <a:t> </a:t>
            </a:r>
            <a:r>
              <a:rPr b="0" spc="10" dirty="0">
                <a:latin typeface="Calibri"/>
                <a:cs typeface="Calibri"/>
              </a:rPr>
              <a:t>LIFE</a:t>
            </a:r>
          </a:p>
        </p:txBody>
      </p:sp>
      <p:sp>
        <p:nvSpPr>
          <p:cNvPr id="7" name="object 7"/>
          <p:cNvSpPr/>
          <p:nvPr/>
        </p:nvSpPr>
        <p:spPr>
          <a:xfrm>
            <a:off x="3218688" y="4526279"/>
            <a:ext cx="2103119" cy="21854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25973" y="1973043"/>
            <a:ext cx="3154045" cy="2171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699"/>
              </a:lnSpc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Now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acknowledge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40" dirty="0">
                <a:solidFill>
                  <a:srgbClr val="4E3A2F"/>
                </a:solidFill>
                <a:latin typeface="Calibri"/>
                <a:cs typeface="Calibri"/>
              </a:rPr>
              <a:t>many</a:t>
            </a:r>
            <a:r>
              <a:rPr sz="1550" spc="-114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fields 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forms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Plant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life. Plants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sustain  </a:t>
            </a:r>
            <a:r>
              <a:rPr sz="1550" spc="40" dirty="0">
                <a:solidFill>
                  <a:srgbClr val="4E3A2F"/>
                </a:solidFill>
                <a:latin typeface="Calibri"/>
                <a:cs typeface="Calibri"/>
              </a:rPr>
              <a:t>many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forms</a:t>
            </a:r>
            <a:r>
              <a:rPr sz="1550" spc="-2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 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life.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69215">
              <a:lnSpc>
                <a:spcPct val="104700"/>
              </a:lnSpc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put our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together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give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greetings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Plant</a:t>
            </a:r>
            <a:r>
              <a:rPr sz="1550" spc="-12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life.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Now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 are</a:t>
            </a:r>
            <a:r>
              <a:rPr sz="1550" spc="-254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one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02919" y="950975"/>
            <a:ext cx="2939796" cy="306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2919" y="1252727"/>
            <a:ext cx="2007108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67423" y="718692"/>
            <a:ext cx="2627630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0" dirty="0"/>
              <a:t>LE </a:t>
            </a:r>
            <a:r>
              <a:rPr dirty="0"/>
              <a:t>MONDE </a:t>
            </a:r>
            <a:r>
              <a:rPr spc="20" dirty="0"/>
              <a:t>DES</a:t>
            </a:r>
            <a:r>
              <a:rPr spc="-175" dirty="0"/>
              <a:t> </a:t>
            </a:r>
            <a:r>
              <a:rPr spc="10" dirty="0"/>
              <a:t>PLANTES</a:t>
            </a:r>
          </a:p>
          <a:p>
            <a:pPr marL="12700">
              <a:lnSpc>
                <a:spcPts val="2390"/>
              </a:lnSpc>
            </a:pPr>
            <a:r>
              <a:rPr b="0" spc="5" dirty="0">
                <a:latin typeface="Calibri"/>
                <a:cs typeface="Calibri"/>
              </a:rPr>
              <a:t>THE </a:t>
            </a:r>
            <a:r>
              <a:rPr b="0" dirty="0">
                <a:latin typeface="Calibri"/>
                <a:cs typeface="Calibri"/>
              </a:rPr>
              <a:t>PLANT</a:t>
            </a:r>
            <a:r>
              <a:rPr b="0" spc="-80" dirty="0">
                <a:latin typeface="Calibri"/>
                <a:cs typeface="Calibri"/>
              </a:rPr>
              <a:t> </a:t>
            </a:r>
            <a:r>
              <a:rPr b="0" spc="10" dirty="0">
                <a:latin typeface="Calibri"/>
                <a:cs typeface="Calibri"/>
              </a:rPr>
              <a:t>LIFE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67423" y="1973043"/>
            <a:ext cx="3486150" cy="2903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2699"/>
              </a:lnSpc>
            </a:pPr>
            <a:r>
              <a:rPr sz="1550" b="1" spc="20" dirty="0">
                <a:latin typeface="Calibri"/>
                <a:cs typeface="Calibri"/>
              </a:rPr>
              <a:t>Prenons </a:t>
            </a:r>
            <a:r>
              <a:rPr sz="1550" b="1" spc="15" dirty="0">
                <a:latin typeface="Calibri"/>
                <a:cs typeface="Calibri"/>
              </a:rPr>
              <a:t>encore quelques </a:t>
            </a:r>
            <a:r>
              <a:rPr sz="1550" b="1" spc="20" dirty="0">
                <a:latin typeface="Calibri"/>
                <a:cs typeface="Calibri"/>
              </a:rPr>
              <a:t>instants </a:t>
            </a:r>
            <a:r>
              <a:rPr sz="1550" b="1" spc="25" dirty="0">
                <a:latin typeface="Calibri"/>
                <a:cs typeface="Calibri"/>
              </a:rPr>
              <a:t>pour  </a:t>
            </a:r>
            <a:r>
              <a:rPr sz="1550" b="1" spc="20" dirty="0">
                <a:latin typeface="Calibri"/>
                <a:cs typeface="Calibri"/>
              </a:rPr>
              <a:t>honorer </a:t>
            </a:r>
            <a:r>
              <a:rPr sz="1550" b="1" spc="-5" dirty="0">
                <a:latin typeface="Calibri"/>
                <a:cs typeface="Calibri"/>
              </a:rPr>
              <a:t>la </a:t>
            </a:r>
            <a:r>
              <a:rPr sz="1550" b="1" spc="15" dirty="0">
                <a:latin typeface="Calibri"/>
                <a:cs typeface="Calibri"/>
              </a:rPr>
              <a:t>grande </a:t>
            </a:r>
            <a:r>
              <a:rPr sz="1550" b="1" spc="5" dirty="0">
                <a:latin typeface="Calibri"/>
                <a:cs typeface="Calibri"/>
              </a:rPr>
              <a:t>variété </a:t>
            </a:r>
            <a:r>
              <a:rPr sz="1550" b="1" spc="20" dirty="0">
                <a:latin typeface="Calibri"/>
                <a:cs typeface="Calibri"/>
              </a:rPr>
              <a:t>dont </a:t>
            </a:r>
            <a:r>
              <a:rPr sz="1550" b="1" spc="15" dirty="0">
                <a:latin typeface="Calibri"/>
                <a:cs typeface="Calibri"/>
              </a:rPr>
              <a:t>est </a:t>
            </a:r>
            <a:r>
              <a:rPr sz="1550" b="1" spc="20" dirty="0">
                <a:latin typeface="Calibri"/>
                <a:cs typeface="Calibri"/>
              </a:rPr>
              <a:t>formé 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spc="25" dirty="0">
                <a:latin typeface="Calibri"/>
                <a:cs typeface="Calibri"/>
              </a:rPr>
              <a:t>monde </a:t>
            </a:r>
            <a:r>
              <a:rPr sz="1550" b="1" spc="15" dirty="0">
                <a:latin typeface="Calibri"/>
                <a:cs typeface="Calibri"/>
              </a:rPr>
              <a:t>des Plantes. </a:t>
            </a:r>
            <a:r>
              <a:rPr sz="1550" b="1" spc="20" dirty="0">
                <a:latin typeface="Calibri"/>
                <a:cs typeface="Calibri"/>
              </a:rPr>
              <a:t>De</a:t>
            </a:r>
            <a:r>
              <a:rPr sz="1550" b="1" spc="35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nombreuses</a:t>
            </a: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00800"/>
              </a:lnSpc>
              <a:spcBef>
                <a:spcPts val="70"/>
              </a:spcBef>
            </a:pPr>
            <a:r>
              <a:rPr sz="1550" b="1" spc="20" dirty="0">
                <a:latin typeface="Calibri"/>
                <a:cs typeface="Calibri"/>
              </a:rPr>
              <a:t>formes de </a:t>
            </a:r>
            <a:r>
              <a:rPr sz="1550" b="1" spc="-10" dirty="0">
                <a:latin typeface="Calibri"/>
                <a:cs typeface="Calibri"/>
              </a:rPr>
              <a:t>vie </a:t>
            </a:r>
            <a:r>
              <a:rPr sz="1550" b="1" spc="20" dirty="0">
                <a:latin typeface="Calibri"/>
                <a:cs typeface="Calibri"/>
              </a:rPr>
              <a:t>sont </a:t>
            </a:r>
            <a:r>
              <a:rPr sz="1550" b="1" spc="15" dirty="0">
                <a:latin typeface="Calibri"/>
                <a:cs typeface="Calibri"/>
              </a:rPr>
              <a:t>maintenues </a:t>
            </a:r>
            <a:r>
              <a:rPr sz="1550" b="1" spc="5" dirty="0">
                <a:latin typeface="Calibri"/>
                <a:cs typeface="Calibri"/>
              </a:rPr>
              <a:t>grâce </a:t>
            </a:r>
            <a:r>
              <a:rPr sz="1550" b="1" spc="20" dirty="0">
                <a:latin typeface="Calibri"/>
                <a:cs typeface="Calibri"/>
              </a:rPr>
              <a:t>aux  </a:t>
            </a:r>
            <a:r>
              <a:rPr sz="1550" b="1" spc="15" dirty="0">
                <a:latin typeface="Calibri"/>
                <a:cs typeface="Calibri"/>
              </a:rPr>
              <a:t>plantes.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52705">
              <a:lnSpc>
                <a:spcPct val="104700"/>
              </a:lnSpc>
            </a:pPr>
            <a:r>
              <a:rPr sz="1550" b="1" spc="15" dirty="0">
                <a:latin typeface="Calibri"/>
                <a:cs typeface="Calibri"/>
              </a:rPr>
              <a:t>Réunissons </a:t>
            </a:r>
            <a:r>
              <a:rPr sz="1550" b="1" spc="2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-5" dirty="0">
                <a:latin typeface="Calibri"/>
                <a:cs typeface="Calibri"/>
              </a:rPr>
              <a:t>d’offrir </a:t>
            </a:r>
            <a:r>
              <a:rPr sz="1550" b="1" spc="25" dirty="0">
                <a:latin typeface="Calibri"/>
                <a:cs typeface="Calibri"/>
              </a:rPr>
              <a:t>notre  </a:t>
            </a:r>
            <a:r>
              <a:rPr sz="1550" b="1" spc="15" dirty="0">
                <a:latin typeface="Calibri"/>
                <a:cs typeface="Calibri"/>
              </a:rPr>
              <a:t>gratitude et </a:t>
            </a:r>
            <a:r>
              <a:rPr sz="1550" b="1" spc="20" dirty="0">
                <a:latin typeface="Calibri"/>
                <a:cs typeface="Calibri"/>
              </a:rPr>
              <a:t>honorer </a:t>
            </a:r>
            <a:r>
              <a:rPr sz="1550" b="1" spc="-5" dirty="0">
                <a:latin typeface="Calibri"/>
                <a:cs typeface="Calibri"/>
              </a:rPr>
              <a:t>le </a:t>
            </a:r>
            <a:r>
              <a:rPr sz="1550" b="1" spc="25" dirty="0">
                <a:latin typeface="Calibri"/>
                <a:cs typeface="Calibri"/>
              </a:rPr>
              <a:t>monde </a:t>
            </a:r>
            <a:r>
              <a:rPr sz="1550" b="1" spc="15" dirty="0">
                <a:latin typeface="Calibri"/>
                <a:cs typeface="Calibri"/>
              </a:rPr>
              <a:t>des  Plantes.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5" dirty="0">
                <a:latin typeface="Calibri"/>
                <a:cs typeface="Calibri"/>
              </a:rPr>
              <a:t>ne </a:t>
            </a:r>
            <a:r>
              <a:rPr sz="1550" b="1" spc="20" dirty="0">
                <a:latin typeface="Calibri"/>
                <a:cs typeface="Calibri"/>
              </a:rPr>
              <a:t>font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spc="25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355847" y="4672584"/>
            <a:ext cx="2432304" cy="19385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07814" y="1687675"/>
            <a:ext cx="3988435" cy="3242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17170" algn="just">
              <a:lnSpc>
                <a:spcPct val="102699"/>
              </a:lnSpc>
            </a:pP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With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one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mind,</a:t>
            </a:r>
            <a:r>
              <a:rPr sz="1550" spc="-10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offer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</a:t>
            </a:r>
            <a:r>
              <a:rPr sz="1550" spc="-4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all</a:t>
            </a:r>
            <a:r>
              <a:rPr sz="1550" spc="-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Food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Plants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we harvest from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gardens</a:t>
            </a:r>
            <a:r>
              <a:rPr sz="1550" spc="-229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fields.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350">
              <a:latin typeface="Times New Roman"/>
              <a:cs typeface="Times New Roman"/>
            </a:endParaRPr>
          </a:p>
          <a:p>
            <a:pPr marL="12700" marR="5080" indent="45720">
              <a:lnSpc>
                <a:spcPct val="102699"/>
              </a:lnSpc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Haudenosaunee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people have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been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given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a 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special </a:t>
            </a:r>
            <a:r>
              <a:rPr sz="1550" spc="5" dirty="0">
                <a:solidFill>
                  <a:srgbClr val="4E3A2F"/>
                </a:solidFill>
                <a:latin typeface="Calibri"/>
                <a:cs typeface="Calibri"/>
              </a:rPr>
              <a:t>gift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3 Sisters: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Corn, Beans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Squash 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that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has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provided</a:t>
            </a:r>
            <a:r>
              <a:rPr sz="1550" spc="-22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good health.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125095">
              <a:lnSpc>
                <a:spcPct val="104700"/>
              </a:lnSpc>
            </a:pP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We </a:t>
            </a: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acknowledge all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forms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of Food 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to</a:t>
            </a:r>
            <a:r>
              <a:rPr sz="1550" spc="-17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send  </a:t>
            </a:r>
            <a:r>
              <a:rPr sz="1550" spc="15" dirty="0">
                <a:solidFill>
                  <a:srgbClr val="4E3A2F"/>
                </a:solidFill>
                <a:latin typeface="Calibri"/>
                <a:cs typeface="Calibri"/>
              </a:rPr>
              <a:t>them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 </a:t>
            </a:r>
            <a:r>
              <a:rPr sz="1550" spc="10" dirty="0">
                <a:solidFill>
                  <a:srgbClr val="4E3A2F"/>
                </a:solidFill>
                <a:latin typeface="Calibri"/>
                <a:cs typeface="Calibri"/>
              </a:rPr>
              <a:t>greetings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and</a:t>
            </a:r>
            <a:r>
              <a:rPr sz="1550" spc="-12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25" dirty="0">
                <a:solidFill>
                  <a:srgbClr val="4E3A2F"/>
                </a:solidFill>
                <a:latin typeface="Calibri"/>
                <a:cs typeface="Calibri"/>
              </a:rPr>
              <a:t>thanks.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spc="20" dirty="0">
                <a:solidFill>
                  <a:srgbClr val="4E3A2F"/>
                </a:solidFill>
                <a:latin typeface="Calibri"/>
                <a:cs typeface="Calibri"/>
              </a:rPr>
              <a:t>Now</a:t>
            </a:r>
            <a:r>
              <a:rPr sz="155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5" dirty="0">
                <a:solidFill>
                  <a:srgbClr val="4E3A2F"/>
                </a:solidFill>
                <a:latin typeface="Calibri"/>
                <a:cs typeface="Calibri"/>
              </a:rPr>
              <a:t>our</a:t>
            </a:r>
            <a:r>
              <a:rPr sz="1550" spc="-60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minds</a:t>
            </a:r>
            <a:r>
              <a:rPr sz="1550" spc="-5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are</a:t>
            </a:r>
            <a:r>
              <a:rPr sz="1550" spc="-75" dirty="0">
                <a:solidFill>
                  <a:srgbClr val="4E3A2F"/>
                </a:solidFill>
                <a:latin typeface="Calibri"/>
                <a:cs typeface="Calibri"/>
              </a:rPr>
              <a:t> </a:t>
            </a:r>
            <a:r>
              <a:rPr sz="1550" spc="30" dirty="0">
                <a:solidFill>
                  <a:srgbClr val="4E3A2F"/>
                </a:solidFill>
                <a:latin typeface="Calibri"/>
                <a:cs typeface="Calibri"/>
              </a:rPr>
              <a:t>one.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6521" y="1686021"/>
            <a:ext cx="3413125" cy="4168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12395">
              <a:lnSpc>
                <a:spcPct val="103400"/>
              </a:lnSpc>
            </a:pPr>
            <a:r>
              <a:rPr sz="1550" b="1" spc="15" dirty="0">
                <a:latin typeface="Calibri"/>
                <a:cs typeface="Calibri"/>
              </a:rPr>
              <a:t>Réunissons </a:t>
            </a:r>
            <a:r>
              <a:rPr sz="1550" b="1" spc="25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et </a:t>
            </a:r>
            <a:r>
              <a:rPr sz="1550" b="1" spc="10" dirty="0">
                <a:latin typeface="Calibri"/>
                <a:cs typeface="Calibri"/>
              </a:rPr>
              <a:t>offrons </a:t>
            </a:r>
            <a:r>
              <a:rPr sz="1550" b="1" spc="25" dirty="0">
                <a:latin typeface="Calibri"/>
                <a:cs typeface="Calibri"/>
              </a:rPr>
              <a:t>notre  </a:t>
            </a:r>
            <a:r>
              <a:rPr sz="1550" b="1" spc="15" dirty="0">
                <a:latin typeface="Calibri"/>
                <a:cs typeface="Calibri"/>
              </a:rPr>
              <a:t>gratitude à </a:t>
            </a:r>
            <a:r>
              <a:rPr sz="1550" b="1" spc="25" dirty="0">
                <a:latin typeface="Calibri"/>
                <a:cs typeface="Calibri"/>
              </a:rPr>
              <a:t>toutes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5" dirty="0">
                <a:latin typeface="Calibri"/>
                <a:cs typeface="Calibri"/>
              </a:rPr>
              <a:t>Plantes  </a:t>
            </a:r>
            <a:r>
              <a:rPr sz="1550" b="1" spc="5" dirty="0">
                <a:latin typeface="Calibri"/>
                <a:cs typeface="Calibri"/>
              </a:rPr>
              <a:t>Nourricières </a:t>
            </a:r>
            <a:r>
              <a:rPr sz="1550" b="1" spc="25" dirty="0">
                <a:latin typeface="Calibri"/>
                <a:cs typeface="Calibri"/>
              </a:rPr>
              <a:t>que nous </a:t>
            </a:r>
            <a:r>
              <a:rPr sz="1550" b="1" spc="10" dirty="0">
                <a:latin typeface="Calibri"/>
                <a:cs typeface="Calibri"/>
              </a:rPr>
              <a:t>récoltons </a:t>
            </a:r>
            <a:r>
              <a:rPr sz="1550" b="1" spc="20" dirty="0">
                <a:latin typeface="Calibri"/>
                <a:cs typeface="Calibri"/>
              </a:rPr>
              <a:t>au  </a:t>
            </a:r>
            <a:r>
              <a:rPr sz="1550" b="1" spc="15" dirty="0">
                <a:latin typeface="Calibri"/>
                <a:cs typeface="Calibri"/>
              </a:rPr>
              <a:t>potager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550" b="1" spc="25" dirty="0">
                <a:latin typeface="Calibri"/>
                <a:cs typeface="Calibri"/>
              </a:rPr>
              <a:t>ou </a:t>
            </a:r>
            <a:r>
              <a:rPr sz="1550" b="1" spc="20" dirty="0">
                <a:latin typeface="Calibri"/>
                <a:cs typeface="Calibri"/>
              </a:rPr>
              <a:t>dans </a:t>
            </a:r>
            <a:r>
              <a:rPr sz="1550" b="1" dirty="0">
                <a:latin typeface="Calibri"/>
                <a:cs typeface="Calibri"/>
              </a:rPr>
              <a:t>les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champs.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 marR="5080">
              <a:lnSpc>
                <a:spcPct val="102699"/>
              </a:lnSpc>
            </a:pPr>
            <a:r>
              <a:rPr sz="1550" b="1" spc="15" dirty="0">
                <a:latin typeface="Calibri"/>
                <a:cs typeface="Calibri"/>
              </a:rPr>
              <a:t>Nous,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Haudenosaunee, </a:t>
            </a:r>
            <a:r>
              <a:rPr sz="1550" b="1" spc="15" dirty="0">
                <a:latin typeface="Calibri"/>
                <a:cs typeface="Calibri"/>
              </a:rPr>
              <a:t>avons </a:t>
            </a:r>
            <a:r>
              <a:rPr sz="1550" b="1" spc="10" dirty="0">
                <a:latin typeface="Calibri"/>
                <a:cs typeface="Calibri"/>
              </a:rPr>
              <a:t>reçu </a:t>
            </a:r>
            <a:r>
              <a:rPr sz="1550" b="1" spc="-5" dirty="0">
                <a:latin typeface="Calibri"/>
                <a:cs typeface="Calibri"/>
              </a:rPr>
              <a:t>le  </a:t>
            </a:r>
            <a:r>
              <a:rPr sz="1550" b="1" spc="5" dirty="0">
                <a:latin typeface="Calibri"/>
                <a:cs typeface="Calibri"/>
              </a:rPr>
              <a:t>merveilleux </a:t>
            </a:r>
            <a:r>
              <a:rPr sz="1550" b="1" spc="15" dirty="0">
                <a:latin typeface="Calibri"/>
                <a:cs typeface="Calibri"/>
              </a:rPr>
              <a:t>cadeau </a:t>
            </a:r>
            <a:r>
              <a:rPr sz="1550" b="1" spc="20" dirty="0">
                <a:latin typeface="Calibri"/>
                <a:cs typeface="Calibri"/>
              </a:rPr>
              <a:t>des </a:t>
            </a:r>
            <a:r>
              <a:rPr sz="1550" b="1" spc="10" dirty="0">
                <a:latin typeface="Calibri"/>
                <a:cs typeface="Calibri"/>
              </a:rPr>
              <a:t>Trois </a:t>
            </a:r>
            <a:r>
              <a:rPr sz="1550" b="1" spc="20" dirty="0">
                <a:latin typeface="Calibri"/>
                <a:cs typeface="Calibri"/>
              </a:rPr>
              <a:t>Sœurs </a:t>
            </a:r>
            <a:r>
              <a:rPr sz="1550" b="1" spc="10" dirty="0">
                <a:latin typeface="Calibri"/>
                <a:cs typeface="Calibri"/>
              </a:rPr>
              <a:t>: </a:t>
            </a:r>
            <a:r>
              <a:rPr sz="1550" b="1" spc="-5" dirty="0">
                <a:latin typeface="Calibri"/>
                <a:cs typeface="Calibri"/>
              </a:rPr>
              <a:t>le  </a:t>
            </a:r>
            <a:r>
              <a:rPr sz="1550" b="1" spc="-75" dirty="0">
                <a:latin typeface="Calibri"/>
                <a:cs typeface="Calibri"/>
              </a:rPr>
              <a:t>mais</a:t>
            </a:r>
            <a:r>
              <a:rPr sz="2325" b="1" spc="-112" baseline="10752" dirty="0">
                <a:latin typeface="Calibri"/>
                <a:cs typeface="Calibri"/>
              </a:rPr>
              <a:t>̈  </a:t>
            </a:r>
            <a:r>
              <a:rPr sz="1550" b="1" spc="5" dirty="0">
                <a:latin typeface="Calibri"/>
                <a:cs typeface="Calibri"/>
              </a:rPr>
              <a:t>,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10" dirty="0">
                <a:latin typeface="Calibri"/>
                <a:cs typeface="Calibri"/>
              </a:rPr>
              <a:t>haricots </a:t>
            </a:r>
            <a:r>
              <a:rPr sz="1550" b="1" spc="15" dirty="0">
                <a:latin typeface="Calibri"/>
                <a:cs typeface="Calibri"/>
              </a:rPr>
              <a:t>et </a:t>
            </a:r>
            <a:r>
              <a:rPr sz="1550" b="1" dirty="0">
                <a:latin typeface="Calibri"/>
                <a:cs typeface="Calibri"/>
              </a:rPr>
              <a:t>les</a:t>
            </a:r>
            <a:r>
              <a:rPr sz="1550" b="1" spc="-5" dirty="0">
                <a:latin typeface="Calibri"/>
                <a:cs typeface="Calibri"/>
              </a:rPr>
              <a:t> </a:t>
            </a:r>
            <a:r>
              <a:rPr sz="1550" b="1" spc="10" dirty="0">
                <a:latin typeface="Calibri"/>
                <a:cs typeface="Calibri"/>
              </a:rPr>
              <a:t>courges.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1550" b="1" spc="-15" dirty="0">
                <a:latin typeface="Calibri"/>
                <a:cs typeface="Calibri"/>
              </a:rPr>
              <a:t>Tous </a:t>
            </a:r>
            <a:r>
              <a:rPr sz="1550" b="1" spc="15" dirty="0">
                <a:latin typeface="Calibri"/>
                <a:cs typeface="Calibri"/>
              </a:rPr>
              <a:t>trois </a:t>
            </a:r>
            <a:r>
              <a:rPr sz="1550" b="1" spc="25" dirty="0">
                <a:latin typeface="Calibri"/>
                <a:cs typeface="Calibri"/>
              </a:rPr>
              <a:t>nous </a:t>
            </a:r>
            <a:r>
              <a:rPr sz="1550" b="1" spc="15" dirty="0">
                <a:latin typeface="Calibri"/>
                <a:cs typeface="Calibri"/>
              </a:rPr>
              <a:t>alimentent</a:t>
            </a:r>
            <a:r>
              <a:rPr sz="1550" b="1" spc="-65" dirty="0">
                <a:latin typeface="Calibri"/>
                <a:cs typeface="Calibri"/>
              </a:rPr>
              <a:t> </a:t>
            </a:r>
            <a:r>
              <a:rPr sz="1550" b="1" spc="20" dirty="0">
                <a:latin typeface="Calibri"/>
                <a:cs typeface="Calibri"/>
              </a:rPr>
              <a:t>sainement.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50">
              <a:latin typeface="Times New Roman"/>
              <a:cs typeface="Times New Roman"/>
            </a:endParaRPr>
          </a:p>
          <a:p>
            <a:pPr marL="12700" marR="14604">
              <a:lnSpc>
                <a:spcPct val="103400"/>
              </a:lnSpc>
            </a:pPr>
            <a:r>
              <a:rPr sz="1550" b="1" spc="10" dirty="0">
                <a:latin typeface="Calibri"/>
                <a:cs typeface="Calibri"/>
              </a:rPr>
              <a:t>Nous </a:t>
            </a:r>
            <a:r>
              <a:rPr sz="1550" b="1" spc="20" dirty="0">
                <a:latin typeface="Calibri"/>
                <a:cs typeface="Calibri"/>
              </a:rPr>
              <a:t>manifestons </a:t>
            </a:r>
            <a:r>
              <a:rPr sz="1550" b="1" spc="25" dirty="0">
                <a:latin typeface="Calibri"/>
                <a:cs typeface="Calibri"/>
              </a:rPr>
              <a:t>notre </a:t>
            </a:r>
            <a:r>
              <a:rPr sz="1550" b="1" spc="15" dirty="0">
                <a:latin typeface="Calibri"/>
                <a:cs typeface="Calibri"/>
              </a:rPr>
              <a:t>reconnaissance  </a:t>
            </a:r>
            <a:r>
              <a:rPr sz="1550" b="1" spc="10" dirty="0">
                <a:latin typeface="Calibri"/>
                <a:cs typeface="Calibri"/>
              </a:rPr>
              <a:t>envers </a:t>
            </a:r>
            <a:r>
              <a:rPr sz="1550" b="1" spc="25" dirty="0">
                <a:latin typeface="Calibri"/>
                <a:cs typeface="Calibri"/>
              </a:rPr>
              <a:t>toutes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formes de </a:t>
            </a:r>
            <a:r>
              <a:rPr sz="1550" b="1" spc="15" dirty="0">
                <a:latin typeface="Calibri"/>
                <a:cs typeface="Calibri"/>
              </a:rPr>
              <a:t>Nourriture  </a:t>
            </a:r>
            <a:r>
              <a:rPr sz="1550" b="1" spc="5" dirty="0">
                <a:latin typeface="Calibri"/>
                <a:cs typeface="Calibri"/>
              </a:rPr>
              <a:t>afin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dirty="0">
                <a:latin typeface="Calibri"/>
                <a:cs typeface="Calibri"/>
              </a:rPr>
              <a:t>les </a:t>
            </a:r>
            <a:r>
              <a:rPr sz="1550" b="1" spc="20" dirty="0">
                <a:latin typeface="Calibri"/>
                <a:cs typeface="Calibri"/>
              </a:rPr>
              <a:t>honorer </a:t>
            </a:r>
            <a:r>
              <a:rPr sz="1550" b="1" spc="15" dirty="0">
                <a:latin typeface="Calibri"/>
                <a:cs typeface="Calibri"/>
              </a:rPr>
              <a:t>et </a:t>
            </a:r>
            <a:r>
              <a:rPr sz="1550" b="1" spc="20" dirty="0">
                <a:latin typeface="Calibri"/>
                <a:cs typeface="Calibri"/>
              </a:rPr>
              <a:t>de </a:t>
            </a:r>
            <a:r>
              <a:rPr sz="1550" b="1" spc="5" dirty="0">
                <a:latin typeface="Calibri"/>
                <a:cs typeface="Calibri"/>
              </a:rPr>
              <a:t>leur </a:t>
            </a:r>
            <a:r>
              <a:rPr sz="1550" b="1" spc="15" dirty="0">
                <a:latin typeface="Calibri"/>
                <a:cs typeface="Calibri"/>
              </a:rPr>
              <a:t>acheminer  </a:t>
            </a:r>
            <a:r>
              <a:rPr sz="1550" b="1" spc="25" dirty="0">
                <a:latin typeface="Calibri"/>
                <a:cs typeface="Calibri"/>
              </a:rPr>
              <a:t>notre</a:t>
            </a:r>
            <a:r>
              <a:rPr sz="1550" b="1" spc="-140" dirty="0">
                <a:latin typeface="Calibri"/>
                <a:cs typeface="Calibri"/>
              </a:rPr>
              <a:t> </a:t>
            </a:r>
            <a:r>
              <a:rPr sz="1550" b="1" spc="15" dirty="0">
                <a:latin typeface="Calibri"/>
                <a:cs typeface="Calibri"/>
              </a:rPr>
              <a:t>gratitude.</a:t>
            </a:r>
            <a:endParaRPr sz="1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50" b="1" spc="10" dirty="0">
                <a:latin typeface="Calibri"/>
                <a:cs typeface="Calibri"/>
              </a:rPr>
              <a:t>Nos </a:t>
            </a:r>
            <a:r>
              <a:rPr sz="1550" b="1" spc="15" dirty="0">
                <a:latin typeface="Calibri"/>
                <a:cs typeface="Calibri"/>
              </a:rPr>
              <a:t>esprits </a:t>
            </a:r>
            <a:r>
              <a:rPr sz="1550" b="1" spc="20" dirty="0">
                <a:latin typeface="Calibri"/>
                <a:cs typeface="Calibri"/>
              </a:rPr>
              <a:t>ne font</a:t>
            </a:r>
            <a:r>
              <a:rPr sz="1550" b="1" spc="-30" dirty="0">
                <a:latin typeface="Calibri"/>
                <a:cs typeface="Calibri"/>
              </a:rPr>
              <a:t> </a:t>
            </a:r>
            <a:r>
              <a:rPr sz="1550" b="1" spc="25" dirty="0">
                <a:latin typeface="Calibri"/>
                <a:cs typeface="Calibri"/>
              </a:rPr>
              <a:t>qu’un.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2336" y="941832"/>
            <a:ext cx="1732788" cy="315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92223" y="941832"/>
            <a:ext cx="1403603" cy="3154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52927" y="941832"/>
            <a:ext cx="470915" cy="3154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980944" y="941832"/>
            <a:ext cx="736092" cy="3154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2336" y="1252727"/>
            <a:ext cx="2318004" cy="30632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66521" y="716153"/>
            <a:ext cx="3002915" cy="633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90"/>
              </a:lnSpc>
            </a:pPr>
            <a:r>
              <a:rPr spc="15" dirty="0"/>
              <a:t>LES </a:t>
            </a:r>
            <a:r>
              <a:rPr spc="10" dirty="0"/>
              <a:t>PLANTES</a:t>
            </a:r>
            <a:r>
              <a:rPr spc="-290" dirty="0"/>
              <a:t> </a:t>
            </a:r>
            <a:r>
              <a:rPr spc="5" dirty="0"/>
              <a:t>NOURRICIÈRES</a:t>
            </a:r>
          </a:p>
          <a:p>
            <a:pPr marL="12700">
              <a:lnSpc>
                <a:spcPts val="2390"/>
              </a:lnSpc>
            </a:pPr>
            <a:r>
              <a:rPr b="0" spc="5" dirty="0">
                <a:latin typeface="Calibri"/>
                <a:cs typeface="Calibri"/>
              </a:rPr>
              <a:t>THE </a:t>
            </a:r>
            <a:r>
              <a:rPr b="0" spc="25" dirty="0">
                <a:latin typeface="Calibri"/>
                <a:cs typeface="Calibri"/>
              </a:rPr>
              <a:t>FOOD</a:t>
            </a:r>
            <a:r>
              <a:rPr b="0" spc="-260" dirty="0">
                <a:latin typeface="Calibri"/>
                <a:cs typeface="Calibri"/>
              </a:rPr>
              <a:t> </a:t>
            </a:r>
            <a:r>
              <a:rPr b="0" spc="5" dirty="0">
                <a:latin typeface="Calibri"/>
                <a:cs typeface="Calibri"/>
              </a:rPr>
              <a:t>PLANTS</a:t>
            </a:r>
          </a:p>
        </p:txBody>
      </p:sp>
      <p:sp>
        <p:nvSpPr>
          <p:cNvPr id="10" name="object 10"/>
          <p:cNvSpPr/>
          <p:nvPr/>
        </p:nvSpPr>
        <p:spPr>
          <a:xfrm>
            <a:off x="7077456" y="4992623"/>
            <a:ext cx="1581911" cy="163677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660904" y="5586984"/>
            <a:ext cx="1179575" cy="117043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26279" y="5376671"/>
            <a:ext cx="1856231" cy="110642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3107</Words>
  <Application>Microsoft Office PowerPoint</Application>
  <PresentationFormat>Affichage à l'écran (4:3)</PresentationFormat>
  <Paragraphs>268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5" baseType="lpstr">
      <vt:lpstr>Calibri</vt:lpstr>
      <vt:lpstr>Franklin Gothic Book</vt:lpstr>
      <vt:lpstr>Times New Roman</vt:lpstr>
      <vt:lpstr>Office Theme</vt:lpstr>
      <vt:lpstr>OHEN:TON KARIHWATEHKWEN TETEWATEHNONHWERA:TONS HAUDENOSAUNEE – KANIEN’KEHA:KA</vt:lpstr>
      <vt:lpstr>Présentation PowerPoint</vt:lpstr>
      <vt:lpstr>LES PEUPLES THE PEOPLE</vt:lpstr>
      <vt:lpstr>NOTRE MÈRE, LA TERRE THE EARTH OUR MOTHER</vt:lpstr>
      <vt:lpstr>LES POISSONS THE FISH</vt:lpstr>
      <vt:lpstr>LE MONDE DES RACINES THE ROOT LIFE</vt:lpstr>
      <vt:lpstr>LE MONDE DES INSECTES THE INSECT LIFE</vt:lpstr>
      <vt:lpstr>LE MONDE DES PLANTES THE PLANT LIFE</vt:lpstr>
      <vt:lpstr>LES PLANTES NOURRICIÈRES THE FOOD PLANTS</vt:lpstr>
      <vt:lpstr>LES FRUITS THE FRUITS</vt:lpstr>
      <vt:lpstr>LES PLANTES MÉDICINALES THE MEDICINES</vt:lpstr>
      <vt:lpstr>LES ANIMAUX THE ANIMALS</vt:lpstr>
      <vt:lpstr>LES ARBRES THE TREES</vt:lpstr>
      <vt:lpstr>LE MONDE DES OISEAUX THE BIRD LIFE</vt:lpstr>
      <vt:lpstr>LES QUATRE VENTS THE FOUR WINDS</vt:lpstr>
      <vt:lpstr>NOS GRANDS-PÈRES OUR GRANDFATHERS</vt:lpstr>
      <vt:lpstr>NOTRE GRAND-MÈRE LA LUNE OUR GRANDMOTHER MOON</vt:lpstr>
      <vt:lpstr>NOTRE GRAND FRÈRE LE SOLEIL OUR ELDER BROTHER SUN</vt:lpstr>
      <vt:lpstr>LES ÉTOILES STARS</vt:lpstr>
      <vt:lpstr>LES QUATRE ÊTRES SACRÉS THE FOUR SACRED BEINGS</vt:lpstr>
      <vt:lpstr>LE CRÉATEUR CREATOR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OHEN:TON KARIHWATEHKWEN TETEWATEHNONHWERA:TONS HAUDENOSAUNEE – KANIEN’KEHA:KA</dc:title>
  <cp:lastModifiedBy>Louise Potvin</cp:lastModifiedBy>
  <cp:revision>1</cp:revision>
  <dcterms:created xsi:type="dcterms:W3CDTF">2022-04-10T11:43:37Z</dcterms:created>
  <dcterms:modified xsi:type="dcterms:W3CDTF">2022-04-10T17:24:07Z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2021-03-11T00:00:00Z</vt:filetime>
  </property>
  <property fmtid="{D5CDD505-2E9C-101B-9397-08002B2CF9AE}" pid="3" name="Creator">
    <vt:lpwstr>PDFium</vt:lpwstr>
  </property>
  <property fmtid="{D5CDD505-2E9C-101B-9397-08002B2CF9AE}" pid="4" name="LastSaved">
    <vt:filetime>2021-03-11T00:00:00Z</vt:filetime>
  </property>
</Properties>
</file>